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 userDrawn="1">
          <p15:clr>
            <a:srgbClr val="A4A3A4"/>
          </p15:clr>
        </p15:guide>
        <p15:guide id="2" pos="22704" userDrawn="1">
          <p15:clr>
            <a:srgbClr val="A4A3A4"/>
          </p15:clr>
        </p15:guide>
        <p15:guide id="3" pos="10416" userDrawn="1">
          <p15:clr>
            <a:srgbClr val="A4A3A4"/>
          </p15:clr>
        </p15:guide>
        <p15:guide id="4" pos="1056" userDrawn="1">
          <p15:clr>
            <a:srgbClr val="A4A3A4"/>
          </p15:clr>
        </p15:guide>
        <p15:guide id="5" pos="10957">
          <p15:clr>
            <a:srgbClr val="A4A3A4"/>
          </p15:clr>
        </p15:guide>
        <p15:guide id="6" pos="360" userDrawn="1">
          <p15:clr>
            <a:srgbClr val="A4A3A4"/>
          </p15:clr>
        </p15:guide>
        <p15:guide id="7" orient="horz" pos="19992" userDrawn="1">
          <p15:clr>
            <a:srgbClr val="A4A3A4"/>
          </p15:clr>
        </p15:guide>
        <p15:guide id="8" orient="horz" pos="10872" userDrawn="1">
          <p15:clr>
            <a:srgbClr val="A4A3A4"/>
          </p15:clr>
        </p15:guide>
        <p15:guide id="9" pos="31224" userDrawn="1">
          <p15:clr>
            <a:srgbClr val="A4A3A4"/>
          </p15:clr>
        </p15:guide>
        <p15:guide id="10" pos="16778">
          <p15:clr>
            <a:srgbClr val="A4A3A4"/>
          </p15:clr>
        </p15:guide>
        <p15:guide id="11" pos="31824" userDrawn="1">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p:restoredTop sz="97565" autoAdjust="0"/>
  </p:normalViewPr>
  <p:slideViewPr>
    <p:cSldViewPr snapToGrid="0" snapToObjects="1">
      <p:cViewPr varScale="1">
        <p:scale>
          <a:sx n="33" d="100"/>
          <a:sy n="33" d="100"/>
        </p:scale>
        <p:origin x="2504" y="360"/>
      </p:cViewPr>
      <p:guideLst>
        <p:guide orient="horz" pos="360"/>
        <p:guide pos="22704"/>
        <p:guide pos="10416"/>
        <p:guide pos="1056"/>
        <p:guide pos="10957"/>
        <p:guide pos="360"/>
        <p:guide orient="horz" pos="19992"/>
        <p:guide orient="horz" pos="10872"/>
        <p:guide pos="31224"/>
        <p:guide pos="16778"/>
        <p:guide pos="31824"/>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scgordon/ConceptMining/Presentations/LTERttImages/lineChartEachProfile.xlsx"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OverviewEvolution.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u="none" strike="noStrike" baseline="0" dirty="0" smtClean="0">
                <a:solidFill>
                  <a:schemeClr val="tx1">
                    <a:lumMod val="65000"/>
                    <a:lumOff val="35000"/>
                  </a:schemeClr>
                </a:solidFill>
                <a:effectLst/>
              </a:rPr>
              <a:t>LTER Identification</a:t>
            </a:r>
            <a:r>
              <a:rPr lang="en-US" sz="3600" b="0" i="0" u="none" strike="noStrike" baseline="0" dirty="0" smtClean="0">
                <a:solidFill>
                  <a:schemeClr val="tx1">
                    <a:lumMod val="65000"/>
                    <a:lumOff val="35000"/>
                  </a:schemeClr>
                </a:solidFill>
              </a:rPr>
              <a:t> </a:t>
            </a:r>
            <a:r>
              <a:rPr lang="en-US" sz="3600" dirty="0" smtClean="0">
                <a:solidFill>
                  <a:schemeClr val="tx1">
                    <a:lumMod val="65000"/>
                    <a:lumOff val="35000"/>
                  </a:schemeClr>
                </a:solidFill>
              </a:rPr>
              <a:t>Completeness Distribution</a:t>
            </a:r>
            <a:endParaRPr lang="en-US" sz="3600" dirty="0">
              <a:solidFill>
                <a:schemeClr val="tx1">
                  <a:lumMod val="65000"/>
                  <a:lumOff val="35000"/>
                </a:schemeClr>
              </a:solidFill>
            </a:endParaRPr>
          </a:p>
        </c:rich>
      </c:tx>
      <c:layout>
        <c:manualLayout>
          <c:xMode val="edge"/>
          <c:yMode val="edge"/>
          <c:x val="0.232957147163466"/>
          <c:y val="0.123466259830758"/>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209294559483565"/>
          <c:w val="0.916213742134068"/>
          <c:h val="0.655476734824903"/>
        </c:manualLayout>
      </c:layout>
      <c:barChart>
        <c:barDir val="col"/>
        <c:grouping val="stacked"/>
        <c:varyColors val="0"/>
        <c:ser>
          <c:idx val="0"/>
          <c:order val="0"/>
          <c:tx>
            <c:strRef>
              <c:f>IDspiralCounts!$G$10</c:f>
              <c:strCache>
                <c:ptCount val="1"/>
                <c:pt idx="0">
                  <c:v>0</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tx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227931776"/>
        <c:axId val="-1227930416"/>
      </c:barChart>
      <c:catAx>
        <c:axId val="-1227931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930416"/>
        <c:crosses val="autoZero"/>
        <c:auto val="1"/>
        <c:lblAlgn val="ctr"/>
        <c:lblOffset val="100"/>
        <c:noMultiLvlLbl val="0"/>
      </c:catAx>
      <c:valAx>
        <c:axId val="-1227930416"/>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Records</a:t>
                </a:r>
                <a:endParaRPr lang="en-US" sz="2400" dirty="0"/>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931776"/>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572758698289287"/>
          <c:y val="0.938391737813167"/>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r>
              <a:rPr lang="en-US" sz="3600" b="0" i="0" baseline="0" dirty="0">
                <a:solidFill>
                  <a:schemeClr val="tx1">
                    <a:lumMod val="65000"/>
                    <a:lumOff val="35000"/>
                  </a:schemeClr>
                </a:solidFill>
                <a:effectLst/>
              </a:rPr>
              <a:t>LTER </a:t>
            </a:r>
            <a:r>
              <a:rPr lang="en-US" sz="3600" b="0" i="0" baseline="0" dirty="0" smtClean="0">
                <a:solidFill>
                  <a:schemeClr val="tx1">
                    <a:lumMod val="65000"/>
                    <a:lumOff val="35000"/>
                  </a:schemeClr>
                </a:solidFill>
                <a:effectLst/>
              </a:rPr>
              <a:t>Identification</a:t>
            </a:r>
            <a:r>
              <a:rPr lang="en-US" sz="3600" b="0" i="0" baseline="0" dirty="0">
                <a:solidFill>
                  <a:schemeClr val="tx1">
                    <a:lumMod val="65000"/>
                    <a:lumOff val="35000"/>
                  </a:schemeClr>
                </a:solidFill>
                <a:effectLst/>
              </a:rPr>
              <a:t> </a:t>
            </a:r>
            <a:r>
              <a:rPr lang="en-US" sz="3600" dirty="0" smtClean="0">
                <a:solidFill>
                  <a:schemeClr val="tx1">
                    <a:lumMod val="65000"/>
                    <a:lumOff val="35000"/>
                  </a:schemeClr>
                </a:solidFill>
              </a:rPr>
              <a:t>Concept </a:t>
            </a:r>
            <a:r>
              <a:rPr lang="en-US" sz="3600" dirty="0">
                <a:solidFill>
                  <a:schemeClr val="tx1">
                    <a:lumMod val="65000"/>
                    <a:lumOff val="35000"/>
                  </a:schemeClr>
                </a:solidFill>
              </a:rPr>
              <a:t>Completeness</a:t>
            </a:r>
          </a:p>
        </c:rich>
      </c:tx>
      <c:layout>
        <c:manualLayout>
          <c:xMode val="edge"/>
          <c:yMode val="edge"/>
          <c:x val="0.267456948346904"/>
          <c:y val="0.061380340300372"/>
        </c:manualLayout>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4964311604959"/>
          <c:y val="0.133398427490838"/>
          <c:w val="0.867981328597017"/>
          <c:h val="0.706119304317907"/>
        </c:manualLayout>
      </c:layout>
      <c:lineChart>
        <c:grouping val="standard"/>
        <c:varyColors val="0"/>
        <c:ser>
          <c:idx val="3"/>
          <c:order val="0"/>
          <c:tx>
            <c:strRef>
              <c:f>data!$D$8</c:f>
              <c:strCache>
                <c:ptCount val="1"/>
                <c:pt idx="0">
                  <c:v>Metadata Contact</c:v>
                </c:pt>
              </c:strCache>
            </c:strRef>
          </c:tx>
          <c:spPr>
            <a:ln w="152400" cap="rnd">
              <a:solidFill>
                <a:schemeClr val="accent4">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data!$E$8:$P$8</c:f>
              <c:numCache>
                <c:formatCode>0.00%</c:formatCode>
                <c:ptCount val="12"/>
                <c:pt idx="0">
                  <c:v>0.5</c:v>
                </c:pt>
                <c:pt idx="1">
                  <c:v>0.704</c:v>
                </c:pt>
                <c:pt idx="2">
                  <c:v>0.768</c:v>
                </c:pt>
                <c:pt idx="3">
                  <c:v>0.592</c:v>
                </c:pt>
                <c:pt idx="4">
                  <c:v>0.444</c:v>
                </c:pt>
                <c:pt idx="5">
                  <c:v>0.46</c:v>
                </c:pt>
                <c:pt idx="6">
                  <c:v>0.32</c:v>
                </c:pt>
                <c:pt idx="7">
                  <c:v>0.812</c:v>
                </c:pt>
                <c:pt idx="8">
                  <c:v>0.88</c:v>
                </c:pt>
                <c:pt idx="9">
                  <c:v>0.908</c:v>
                </c:pt>
                <c:pt idx="10">
                  <c:v>0.948</c:v>
                </c:pt>
                <c:pt idx="11">
                  <c:v>0.568</c:v>
                </c:pt>
              </c:numCache>
            </c:numRef>
          </c:val>
          <c:smooth val="0"/>
        </c:ser>
        <c:ser>
          <c:idx val="4"/>
          <c:order val="1"/>
          <c:tx>
            <c:strRef>
              <c:f>data!$D$9</c:f>
              <c:strCache>
                <c:ptCount val="1"/>
                <c:pt idx="0">
                  <c:v>Contributor Name</c:v>
                </c:pt>
              </c:strCache>
            </c:strRef>
          </c:tx>
          <c:spPr>
            <a:ln w="1524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data!$E$9:$P$9</c:f>
              <c:numCache>
                <c:formatCode>0.00%</c:formatCode>
                <c:ptCount val="12"/>
                <c:pt idx="0">
                  <c:v>0.657258064516129</c:v>
                </c:pt>
                <c:pt idx="1">
                  <c:v>0.484</c:v>
                </c:pt>
                <c:pt idx="2">
                  <c:v>0.736</c:v>
                </c:pt>
                <c:pt idx="3">
                  <c:v>0.384</c:v>
                </c:pt>
                <c:pt idx="4">
                  <c:v>0.456</c:v>
                </c:pt>
                <c:pt idx="5">
                  <c:v>0.34</c:v>
                </c:pt>
                <c:pt idx="6">
                  <c:v>0.224</c:v>
                </c:pt>
                <c:pt idx="7">
                  <c:v>0.408</c:v>
                </c:pt>
                <c:pt idx="8">
                  <c:v>0.804</c:v>
                </c:pt>
                <c:pt idx="9">
                  <c:v>0.464</c:v>
                </c:pt>
                <c:pt idx="10">
                  <c:v>0.1</c:v>
                </c:pt>
                <c:pt idx="11">
                  <c:v>0.6</c:v>
                </c:pt>
              </c:numCache>
            </c:numRef>
          </c:val>
          <c:smooth val="0"/>
        </c:ser>
        <c:ser>
          <c:idx val="5"/>
          <c:order val="2"/>
          <c:tx>
            <c:strRef>
              <c:f>data!$D$10</c:f>
              <c:strCache>
                <c:ptCount val="1"/>
                <c:pt idx="0">
                  <c:v>Publisher</c:v>
                </c:pt>
              </c:strCache>
            </c:strRef>
          </c:tx>
          <c:spPr>
            <a:ln w="152400" cap="rnd">
              <a:solidFill>
                <a:schemeClr val="accent6">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data!$E$10:$P$10</c:f>
              <c:numCache>
                <c:formatCode>0.00%</c:formatCode>
                <c:ptCount val="12"/>
                <c:pt idx="0">
                  <c:v>0.834677419354839</c:v>
                </c:pt>
                <c:pt idx="1">
                  <c:v>0.82</c:v>
                </c:pt>
                <c:pt idx="2">
                  <c:v>0.852</c:v>
                </c:pt>
                <c:pt idx="3">
                  <c:v>0.604</c:v>
                </c:pt>
                <c:pt idx="4">
                  <c:v>0.924</c:v>
                </c:pt>
                <c:pt idx="5">
                  <c:v>0.588</c:v>
                </c:pt>
                <c:pt idx="6">
                  <c:v>0.344</c:v>
                </c:pt>
                <c:pt idx="7">
                  <c:v>0.52</c:v>
                </c:pt>
                <c:pt idx="8">
                  <c:v>0.908</c:v>
                </c:pt>
                <c:pt idx="9">
                  <c:v>0.98</c:v>
                </c:pt>
                <c:pt idx="10">
                  <c:v>0.964</c:v>
                </c:pt>
                <c:pt idx="11">
                  <c:v>0.688</c:v>
                </c:pt>
              </c:numCache>
            </c:numRef>
          </c:val>
          <c:smooth val="0"/>
        </c:ser>
        <c:ser>
          <c:idx val="6"/>
          <c:order val="3"/>
          <c:tx>
            <c:strRef>
              <c:f>data!$D$11</c:f>
              <c:strCache>
                <c:ptCount val="1"/>
                <c:pt idx="0">
                  <c:v>Publication Date</c:v>
                </c:pt>
              </c:strCache>
            </c:strRef>
          </c:tx>
          <c:spPr>
            <a:ln w="152400" cap="rnd">
              <a:solidFill>
                <a:schemeClr val="accent1">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data!$E$11:$P$11</c:f>
              <c:numCache>
                <c:formatCode>0.00%</c:formatCode>
                <c:ptCount val="12"/>
                <c:pt idx="0">
                  <c:v>0.512096774193548</c:v>
                </c:pt>
                <c:pt idx="1">
                  <c:v>0.776</c:v>
                </c:pt>
                <c:pt idx="2">
                  <c:v>0.832</c:v>
                </c:pt>
                <c:pt idx="3">
                  <c:v>0.88</c:v>
                </c:pt>
                <c:pt idx="4">
                  <c:v>0.932</c:v>
                </c:pt>
                <c:pt idx="5">
                  <c:v>0.968</c:v>
                </c:pt>
                <c:pt idx="6">
                  <c:v>0.884</c:v>
                </c:pt>
                <c:pt idx="7">
                  <c:v>0.932</c:v>
                </c:pt>
                <c:pt idx="8">
                  <c:v>0.988</c:v>
                </c:pt>
                <c:pt idx="9">
                  <c:v>0.984</c:v>
                </c:pt>
                <c:pt idx="10">
                  <c:v>0.992</c:v>
                </c:pt>
                <c:pt idx="11">
                  <c:v>0.996</c:v>
                </c:pt>
              </c:numCache>
            </c:numRef>
          </c:val>
          <c:smooth val="0"/>
        </c:ser>
        <c:ser>
          <c:idx val="8"/>
          <c:order val="4"/>
          <c:tx>
            <c:strRef>
              <c:f>data!$D$13</c:f>
              <c:strCache>
                <c:ptCount val="1"/>
                <c:pt idx="0">
                  <c:v>Abstract</c:v>
                </c:pt>
              </c:strCache>
            </c:strRef>
          </c:tx>
          <c:spPr>
            <a:ln w="152400" cap="rnd">
              <a:solidFill>
                <a:schemeClr val="accent3">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data!$E$13:$P$13</c:f>
              <c:numCache>
                <c:formatCode>0.00%</c:formatCode>
                <c:ptCount val="12"/>
                <c:pt idx="0">
                  <c:v>0.955645161290323</c:v>
                </c:pt>
                <c:pt idx="1">
                  <c:v>1.0</c:v>
                </c:pt>
                <c:pt idx="2">
                  <c:v>0.94</c:v>
                </c:pt>
                <c:pt idx="3">
                  <c:v>1.0</c:v>
                </c:pt>
                <c:pt idx="4">
                  <c:v>0.988</c:v>
                </c:pt>
                <c:pt idx="5">
                  <c:v>0.976</c:v>
                </c:pt>
                <c:pt idx="6">
                  <c:v>0.964</c:v>
                </c:pt>
                <c:pt idx="7">
                  <c:v>0.976</c:v>
                </c:pt>
                <c:pt idx="8">
                  <c:v>1.0</c:v>
                </c:pt>
                <c:pt idx="9">
                  <c:v>0.996</c:v>
                </c:pt>
                <c:pt idx="10">
                  <c:v>1.0</c:v>
                </c:pt>
                <c:pt idx="11">
                  <c:v>1.0</c:v>
                </c:pt>
              </c:numCache>
            </c:numRef>
          </c:val>
          <c:smooth val="0"/>
        </c:ser>
        <c:ser>
          <c:idx val="9"/>
          <c:order val="5"/>
          <c:tx>
            <c:strRef>
              <c:f>data!$D$14</c:f>
              <c:strCache>
                <c:ptCount val="1"/>
                <c:pt idx="0">
                  <c:v>Keyword</c:v>
                </c:pt>
              </c:strCache>
            </c:strRef>
          </c:tx>
          <c:spPr>
            <a:ln w="152400" cap="rnd">
              <a:solidFill>
                <a:schemeClr val="accent4">
                  <a:lumMod val="60000"/>
                  <a:alpha val="50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data!$E$14:$P$14</c:f>
              <c:numCache>
                <c:formatCode>0.00%</c:formatCode>
                <c:ptCount val="12"/>
                <c:pt idx="0">
                  <c:v>0.935483870967742</c:v>
                </c:pt>
                <c:pt idx="1">
                  <c:v>1.0</c:v>
                </c:pt>
                <c:pt idx="2">
                  <c:v>0.996</c:v>
                </c:pt>
                <c:pt idx="3">
                  <c:v>0.94</c:v>
                </c:pt>
                <c:pt idx="4">
                  <c:v>1.0</c:v>
                </c:pt>
                <c:pt idx="5">
                  <c:v>0.972</c:v>
                </c:pt>
                <c:pt idx="6">
                  <c:v>0.908</c:v>
                </c:pt>
                <c:pt idx="7">
                  <c:v>0.972</c:v>
                </c:pt>
                <c:pt idx="8">
                  <c:v>1.0</c:v>
                </c:pt>
                <c:pt idx="9">
                  <c:v>0.984</c:v>
                </c:pt>
                <c:pt idx="10">
                  <c:v>1.0</c:v>
                </c:pt>
                <c:pt idx="11">
                  <c:v>1.0</c:v>
                </c:pt>
              </c:numCache>
            </c:numRef>
          </c:val>
          <c:smooth val="0"/>
        </c:ser>
        <c:ser>
          <c:idx val="10"/>
          <c:order val="6"/>
          <c:tx>
            <c:strRef>
              <c:f>data!$D$15</c:f>
              <c:strCache>
                <c:ptCount val="1"/>
                <c:pt idx="0">
                  <c:v>Resource Distribution</c:v>
                </c:pt>
              </c:strCache>
            </c:strRef>
          </c:tx>
          <c:spPr>
            <a:ln w="152400" cap="rnd">
              <a:solidFill>
                <a:schemeClr val="accent2">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data!$E$15:$P$15</c:f>
              <c:numCache>
                <c:formatCode>0.00%</c:formatCode>
                <c:ptCount val="12"/>
                <c:pt idx="0">
                  <c:v>0.935483870967742</c:v>
                </c:pt>
                <c:pt idx="1">
                  <c:v>0.968</c:v>
                </c:pt>
                <c:pt idx="2">
                  <c:v>0.96</c:v>
                </c:pt>
                <c:pt idx="3">
                  <c:v>0.964</c:v>
                </c:pt>
                <c:pt idx="4">
                  <c:v>0.952</c:v>
                </c:pt>
                <c:pt idx="5">
                  <c:v>0.824</c:v>
                </c:pt>
                <c:pt idx="6">
                  <c:v>0.9</c:v>
                </c:pt>
                <c:pt idx="7">
                  <c:v>0.532</c:v>
                </c:pt>
                <c:pt idx="8">
                  <c:v>0.96</c:v>
                </c:pt>
                <c:pt idx="9">
                  <c:v>0.9</c:v>
                </c:pt>
                <c:pt idx="10">
                  <c:v>0.152</c:v>
                </c:pt>
                <c:pt idx="11">
                  <c:v>0.948</c:v>
                </c:pt>
              </c:numCache>
            </c:numRef>
          </c:val>
          <c:smooth val="0"/>
        </c:ser>
        <c:ser>
          <c:idx val="0"/>
          <c:order val="7"/>
          <c:tx>
            <c:strRef>
              <c:f>data!$D$6</c:f>
              <c:strCache>
                <c:ptCount val="1"/>
                <c:pt idx="0">
                  <c:v>Resource Title</c:v>
                </c:pt>
              </c:strCache>
            </c:strRef>
          </c:tx>
          <c:spPr>
            <a:ln w="28575" cap="rnd">
              <a:solidFill>
                <a:schemeClr val="accent1"/>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data!$E$6:$P$6</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1"/>
          <c:order val="8"/>
          <c:tx>
            <c:strRef>
              <c:f>data!$D$5</c:f>
              <c:strCache>
                <c:ptCount val="1"/>
                <c:pt idx="0">
                  <c:v>Resource Identifier</c:v>
                </c:pt>
              </c:strCache>
            </c:strRef>
          </c:tx>
          <c:spPr>
            <a:ln w="28575" cap="rnd">
              <a:solidFill>
                <a:schemeClr val="accent2"/>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data!$E$5:$P$5</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2"/>
          <c:order val="9"/>
          <c:tx>
            <c:strRef>
              <c:f>data!$D$7</c:f>
              <c:strCache>
                <c:ptCount val="1"/>
                <c:pt idx="0">
                  <c:v>Author / Originator</c:v>
                </c:pt>
              </c:strCache>
            </c:strRef>
          </c:tx>
          <c:spPr>
            <a:ln w="28575" cap="rnd">
              <a:solidFill>
                <a:schemeClr val="accent3"/>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data!$E$7:$P$7</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7"/>
          <c:order val="10"/>
          <c:tx>
            <c:strRef>
              <c:f>data!$D$12</c:f>
              <c:strCache>
                <c:ptCount val="1"/>
                <c:pt idx="0">
                  <c:v>Resource Contact</c:v>
                </c:pt>
              </c:strCache>
            </c:strRef>
          </c:tx>
          <c:spPr>
            <a:ln w="127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data!$E$12:$P$12</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dLbls>
          <c:showLegendKey val="0"/>
          <c:showVal val="0"/>
          <c:showCatName val="0"/>
          <c:showSerName val="0"/>
          <c:showPercent val="0"/>
          <c:showBubbleSize val="0"/>
        </c:dLbls>
        <c:smooth val="0"/>
        <c:axId val="-1073331232"/>
        <c:axId val="-1073329184"/>
      </c:lineChart>
      <c:catAx>
        <c:axId val="-10733312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329184"/>
        <c:crosses val="autoZero"/>
        <c:auto val="1"/>
        <c:lblAlgn val="ctr"/>
        <c:lblOffset val="100"/>
        <c:noMultiLvlLbl val="0"/>
      </c:catAx>
      <c:valAx>
        <c:axId val="-1073329184"/>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331232"/>
        <c:crosses val="autoZero"/>
        <c:crossBetween val="between"/>
        <c:majorUnit val="0.1"/>
        <c:minorUnit val="0.01"/>
      </c:valAx>
      <c:spPr>
        <a:noFill/>
        <a:ln>
          <a:noFill/>
        </a:ln>
        <a:effectLst/>
      </c:spPr>
    </c:plotArea>
    <c:legend>
      <c:legendPos val="b"/>
      <c:layout>
        <c:manualLayout>
          <c:xMode val="edge"/>
          <c:yMode val="edge"/>
          <c:x val="0.0544987992182952"/>
          <c:y val="0.90120693244848"/>
          <c:w val="0.945501200781705"/>
          <c:h val="0.0977801568536789"/>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smtClean="0">
                <a:solidFill>
                  <a:schemeClr val="tx1">
                    <a:lumMod val="65000"/>
                    <a:lumOff val="35000"/>
                  </a:schemeClr>
                </a:solidFill>
              </a:rPr>
              <a:t>LTER Collection Heterogeneity</a:t>
            </a:r>
            <a:endParaRPr lang="en-US" sz="3600" dirty="0">
              <a:solidFill>
                <a:schemeClr val="tx1">
                  <a:lumMod val="65000"/>
                  <a:lumOff val="35000"/>
                </a:schemeClr>
              </a:solidFill>
            </a:endParaRPr>
          </a:p>
        </c:rich>
      </c:tx>
      <c:layout>
        <c:manualLayout>
          <c:xMode val="edge"/>
          <c:yMode val="edge"/>
          <c:x val="0.331094637530742"/>
          <c:y val="0.21034070371576"/>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403146967782433"/>
          <c:w val="0.894448926653015"/>
          <c:h val="0.390575664553676"/>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073530032"/>
        <c:axId val="-1227473920"/>
      </c:barChart>
      <c:catAx>
        <c:axId val="-1073530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473920"/>
        <c:crosses val="autoZero"/>
        <c:auto val="1"/>
        <c:lblAlgn val="ctr"/>
        <c:lblOffset val="100"/>
        <c:noMultiLvlLbl val="0"/>
      </c:catAx>
      <c:valAx>
        <c:axId val="-122747392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smtClean="0"/>
                  <a:t># Signature Groups</a:t>
                </a:r>
                <a:endParaRPr lang="en-US" sz="2400" dirty="0"/>
              </a:p>
            </c:rich>
          </c:tx>
          <c:layout>
            <c:manualLayout>
              <c:xMode val="edge"/>
              <c:yMode val="edge"/>
              <c:x val="0.000233600734582832"/>
              <c:y val="0.220004456998713"/>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530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LTER </a:t>
            </a:r>
            <a:r>
              <a:rPr lang="en-US" sz="3600" b="0" i="0" baseline="0" dirty="0">
                <a:solidFill>
                  <a:schemeClr val="tx1">
                    <a:lumMod val="65000"/>
                    <a:lumOff val="35000"/>
                  </a:schemeClr>
                </a:solidFill>
                <a:effectLst/>
              </a:rPr>
              <a:t>Collection Evolution of LTER Identification</a:t>
            </a:r>
            <a:endParaRPr lang="en-US" sz="3600" dirty="0">
              <a:solidFill>
                <a:schemeClr val="tx1">
                  <a:lumMod val="65000"/>
                  <a:lumOff val="35000"/>
                </a:schemeClr>
              </a:solidFill>
              <a:effectLst/>
            </a:endParaRPr>
          </a:p>
        </c:rich>
      </c:tx>
      <c:layout>
        <c:manualLayout>
          <c:xMode val="edge"/>
          <c:yMode val="edge"/>
          <c:x val="0.248813782382401"/>
          <c:y val="0.0283355379242497"/>
        </c:manualLayout>
      </c:layout>
      <c:overlay val="0"/>
      <c:spPr>
        <a:noFill/>
        <a:ln>
          <a:noFill/>
        </a:ln>
        <a:effectLst/>
      </c:spPr>
      <c:txPr>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88093658823381"/>
          <c:y val="0.0848678952480428"/>
          <c:w val="0.911530271632307"/>
          <c:h val="0.849512335601687"/>
        </c:manualLayout>
      </c:layout>
      <c:lineChart>
        <c:grouping val="standard"/>
        <c:varyColors val="0"/>
        <c:ser>
          <c:idx val="0"/>
          <c:order val="0"/>
          <c:tx>
            <c:strRef>
              <c:f>IDspiralCounts!$O$33</c:f>
              <c:strCache>
                <c:ptCount val="1"/>
                <c:pt idx="0">
                  <c:v>2005</c:v>
                </c:pt>
              </c:strCache>
            </c:strRef>
          </c:tx>
          <c:spPr>
            <a:ln w="152400" cap="rnd">
              <a:solidFill>
                <a:schemeClr val="accent1">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152400" cap="rnd">
              <a:solidFill>
                <a:schemeClr val="accent2">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199375019601583"/>
                  <c:y val="-0.00909978286273625"/>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152400" cap="rnd">
              <a:solidFill>
                <a:schemeClr val="accent3">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152400" cap="rnd">
              <a:solidFill>
                <a:schemeClr val="accent4">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58433198037549"/>
                  <c:y val="-0.0285531459177323"/>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152400" cap="rnd">
              <a:solidFill>
                <a:schemeClr val="accent5">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152400" cap="rnd">
              <a:solidFill>
                <a:schemeClr val="accent6">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152400" cap="rnd">
              <a:solidFill>
                <a:schemeClr val="accent1">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152400" cap="rnd">
              <a:solidFill>
                <a:schemeClr val="accent2">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152400" cap="rnd">
              <a:solidFill>
                <a:schemeClr val="accent3">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152400" cap="rnd">
              <a:solidFill>
                <a:schemeClr val="accent4">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152400" cap="rnd">
              <a:solidFill>
                <a:schemeClr val="accent5">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152400" cap="rnd">
              <a:solidFill>
                <a:schemeClr val="accent6">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0616776989449659"/>
                  <c:y val="-0.00709946134124025"/>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147963968"/>
        <c:axId val="-1147960576"/>
      </c:lineChart>
      <c:catAx>
        <c:axId val="-1147963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Missing Concepts</a:t>
                </a:r>
                <a:endParaRPr lang="en-US" sz="2400" dirty="0"/>
              </a:p>
            </c:rich>
          </c:tx>
          <c:layout>
            <c:manualLayout>
              <c:xMode val="edge"/>
              <c:yMode val="edge"/>
              <c:x val="0.466539511877272"/>
              <c:y val="0.977250403414"/>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147960576"/>
        <c:crosses val="autoZero"/>
        <c:auto val="1"/>
        <c:lblAlgn val="ctr"/>
        <c:lblOffset val="100"/>
        <c:noMultiLvlLbl val="0"/>
      </c:catAx>
      <c:valAx>
        <c:axId val="-1147960576"/>
        <c:scaling>
          <c:orientation val="minMax"/>
          <c:max val="215.0"/>
          <c:min val="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147963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Collection Completeness Evolution Model</a:t>
            </a:r>
            <a:endParaRPr lang="en-US" sz="3600" dirty="0">
              <a:solidFill>
                <a:schemeClr val="tx1">
                  <a:lumMod val="65000"/>
                  <a:lumOff val="35000"/>
                </a:schemeClr>
              </a:solidFill>
              <a:effectLst/>
            </a:endParaRPr>
          </a:p>
        </c:rich>
      </c:tx>
      <c:layout>
        <c:manualLayout>
          <c:xMode val="edge"/>
          <c:yMode val="edge"/>
          <c:x val="0.255391316607577"/>
          <c:y val="0.00180859975318074"/>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4766712151178"/>
          <c:y val="0.0642132495973771"/>
          <c:w val="0.859472990323057"/>
          <c:h val="0.799683139859033"/>
        </c:manualLayout>
      </c:layout>
      <c:lineChart>
        <c:grouping val="standard"/>
        <c:varyColors val="0"/>
        <c:ser>
          <c:idx val="0"/>
          <c:order val="0"/>
          <c:tx>
            <c:strRef>
              <c:f>Sheet2!$A$2</c:f>
              <c:strCache>
                <c:ptCount val="1"/>
                <c:pt idx="0">
                  <c:v>Start</c:v>
                </c:pt>
              </c:strCache>
            </c:strRef>
          </c:tx>
          <c:spPr>
            <a:ln w="152400" cap="rnd">
              <a:solidFill>
                <a:schemeClr val="accent1"/>
              </a:solidFill>
              <a:round/>
            </a:ln>
            <a:effectLst/>
          </c:spPr>
          <c:marker>
            <c:symbol val="none"/>
          </c:marker>
          <c:dLbls>
            <c:dLbl>
              <c:idx val="0"/>
              <c:layout>
                <c:manualLayout>
                  <c:x val="-0.00865066139476109"/>
                  <c:y val="0.220154450424449"/>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15:layout>
                    <c:manualLayout>
                      <c:w val="0.108808459542588"/>
                      <c:h val="0.072547015873328"/>
                    </c:manualLayout>
                  </c15:layout>
                </c:ext>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1524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1524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273.4374999999997</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1524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1524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8.544921874999998</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1524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10479668108946"/>
                  <c:y val="-0.0218183373740853"/>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manualLayout>
                      <c:w val="0.0919064474360388"/>
                      <c:h val="0.0325646054861305"/>
                    </c:manualLayout>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4.620552062988277</c:v>
                </c:pt>
                <c:pt idx="5">
                  <c:v>14.7857666015625</c:v>
                </c:pt>
                <c:pt idx="6">
                  <c:v>36.96441650390624</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1524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64263076301389"/>
                  <c:y val="-0.02925215363963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43.83748769760126</c:v>
                </c:pt>
                <c:pt idx="9">
                  <c:v>77.93331146240234</c:v>
                </c:pt>
                <c:pt idx="10">
                  <c:v>846.271872520447</c:v>
                </c:pt>
              </c:numCache>
            </c:numRef>
          </c:val>
          <c:smooth val="0"/>
        </c:ser>
        <c:dLbls>
          <c:showLegendKey val="0"/>
          <c:showVal val="0"/>
          <c:showCatName val="0"/>
          <c:showSerName val="0"/>
          <c:showPercent val="0"/>
          <c:showBubbleSize val="0"/>
        </c:dLbls>
        <c:smooth val="0"/>
        <c:axId val="-1224809808"/>
        <c:axId val="-1224806416"/>
      </c:lineChart>
      <c:catAx>
        <c:axId val="-122480980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manualLayout>
              <c:xMode val="edge"/>
              <c:yMode val="edge"/>
              <c:x val="0.444212071905535"/>
              <c:y val="0.94728539420469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4806416"/>
        <c:crosses val="autoZero"/>
        <c:auto val="1"/>
        <c:lblAlgn val="ctr"/>
        <c:lblOffset val="100"/>
        <c:noMultiLvlLbl val="0"/>
      </c:catAx>
      <c:valAx>
        <c:axId val="-12248064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48098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0.3836</cdr:x>
      <cdr:y>0.95106</cdr:y>
    </cdr:from>
    <cdr:to>
      <cdr:x>0.59984</cdr:x>
      <cdr:y>0.98672</cdr:y>
    </cdr:to>
    <cdr:sp macro="" textlink="">
      <cdr:nvSpPr>
        <cdr:cNvPr id="5" name="TextBox 4"/>
        <cdr:cNvSpPr txBox="1"/>
      </cdr:nvSpPr>
      <cdr:spPr>
        <a:xfrm xmlns:a="http://schemas.openxmlformats.org/drawingml/2006/main">
          <a:off x="5884258" y="8776619"/>
          <a:ext cx="3317028" cy="329080"/>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solidFill>
                <a:schemeClr val="tx1">
                  <a:lumMod val="65000"/>
                  <a:lumOff val="35000"/>
                </a:schemeClr>
              </a:solidFill>
            </a:rPr>
            <a:t>#</a:t>
          </a:r>
          <a:r>
            <a:rPr lang="en-US" sz="2400" b="0" baseline="0" dirty="0">
              <a:solidFill>
                <a:schemeClr val="tx1">
                  <a:lumMod val="65000"/>
                  <a:lumOff val="35000"/>
                </a:schemeClr>
              </a:solidFill>
            </a:rPr>
            <a:t> </a:t>
          </a:r>
          <a:r>
            <a:rPr lang="en-US" sz="2400" dirty="0" smtClean="0">
              <a:solidFill>
                <a:schemeClr val="tx1">
                  <a:lumMod val="65000"/>
                  <a:lumOff val="35000"/>
                </a:schemeClr>
              </a:solidFill>
            </a:rPr>
            <a:t>M</a:t>
          </a:r>
          <a:r>
            <a:rPr lang="en-US" sz="2400" b="0" dirty="0" smtClean="0">
              <a:solidFill>
                <a:schemeClr val="tx1">
                  <a:lumMod val="65000"/>
                  <a:lumOff val="35000"/>
                </a:schemeClr>
              </a:solidFill>
            </a:rPr>
            <a:t>issing Concepts</a:t>
          </a:r>
          <a:endParaRPr lang="en-US" sz="1100" b="0" dirty="0">
            <a:solidFill>
              <a:schemeClr val="tx1">
                <a:lumMod val="65000"/>
                <a:lumOff val="35000"/>
              </a:schemeClr>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0.3907</cdr:x>
      <cdr:y>0.30239</cdr:y>
    </cdr:from>
    <cdr:to>
      <cdr:x>0.64194</cdr:x>
      <cdr:y>0.40786</cdr:y>
    </cdr:to>
    <cdr:sp macro="" textlink="">
      <cdr:nvSpPr>
        <cdr:cNvPr id="2" name="Right Arrow 1"/>
        <cdr:cNvSpPr/>
      </cdr:nvSpPr>
      <cdr:spPr>
        <a:xfrm xmlns:a="http://schemas.openxmlformats.org/drawingml/2006/main">
          <a:off x="5963568" y="3102345"/>
          <a:ext cx="3834878" cy="1082060"/>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dirty="0">
              <a:solidFill>
                <a:schemeClr val="tx1"/>
              </a:solidFill>
            </a:rPr>
            <a:t>Collection </a:t>
          </a:r>
          <a:r>
            <a:rPr lang="en-US" sz="2400" baseline="0" dirty="0">
              <a:solidFill>
                <a:schemeClr val="tx1"/>
              </a:solidFill>
            </a:rPr>
            <a:t>Completeness</a:t>
          </a:r>
          <a:endParaRPr lang="en-US" sz="2400" dirty="0">
            <a:solidFill>
              <a:schemeClr val="tx1"/>
            </a:solidFill>
          </a:endParaRPr>
        </a:p>
      </cdr:txBody>
    </cdr:sp>
  </cdr:relSizeAnchor>
</c:userShapes>
</file>

<file path=ppt/media/image1.tiff>
</file>

<file path=ppt/media/image2.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12/6/16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12/6/16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image" Target="../media/image1.tiff"/><Relationship Id="rId6" Type="http://schemas.openxmlformats.org/officeDocument/2006/relationships/image" Target="../media/image2.png"/><Relationship Id="rId7" Type="http://schemas.openxmlformats.org/officeDocument/2006/relationships/chart" Target="../charts/chart3.xml"/><Relationship Id="rId8" Type="http://schemas.openxmlformats.org/officeDocument/2006/relationships/chart" Target="../charts/chart4.xml"/><Relationship Id="rId9" Type="http://schemas.openxmlformats.org/officeDocument/2006/relationships/chart" Target="../charts/chart5.xml"/><Relationship Id="rId10"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Chart 41"/>
          <p:cNvGraphicFramePr>
            <a:graphicFrameLocks noGrp="1"/>
          </p:cNvGraphicFramePr>
          <p:nvPr>
            <p:extLst>
              <p:ext uri="{D42A27DB-BD31-4B8C-83A1-F6EECF244321}">
                <p14:modId xmlns:p14="http://schemas.microsoft.com/office/powerpoint/2010/main" val="1660922976"/>
              </p:ext>
            </p:extLst>
          </p:nvPr>
        </p:nvGraphicFramePr>
        <p:xfrm>
          <a:off x="34611609" y="21679759"/>
          <a:ext cx="15339568" cy="102862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9" name="Chart 58"/>
          <p:cNvGraphicFramePr>
            <a:graphicFrameLocks noGrp="1"/>
          </p:cNvGraphicFramePr>
          <p:nvPr>
            <p:extLst>
              <p:ext uri="{D42A27DB-BD31-4B8C-83A1-F6EECF244321}">
                <p14:modId xmlns:p14="http://schemas.microsoft.com/office/powerpoint/2010/main" val="2078210443"/>
              </p:ext>
            </p:extLst>
          </p:nvPr>
        </p:nvGraphicFramePr>
        <p:xfrm>
          <a:off x="33748431" y="3800655"/>
          <a:ext cx="16202746" cy="13230066"/>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571500" y="211801"/>
            <a:ext cx="49949100" cy="1754326"/>
          </a:xfrm>
          <a:prstGeom prst="rect">
            <a:avLst/>
          </a:prstGeom>
          <a:noFill/>
        </p:spPr>
        <p:txBody>
          <a:bodyPr wrap="square" rtlCol="0">
            <a:spAutoFit/>
          </a:bodyPr>
          <a:lstStyle/>
          <a:p>
            <a:pPr algn="ctr"/>
            <a:r>
              <a:rPr lang="en-US" sz="10800" dirty="0" smtClean="0"/>
              <a:t>Do Community Recommendations Improve Metadata Completeness?  </a:t>
            </a:r>
            <a:endParaRPr lang="en-US" sz="10800" dirty="0"/>
          </a:p>
        </p:txBody>
      </p:sp>
      <p:sp>
        <p:nvSpPr>
          <p:cNvPr id="30" name="TextBox 29"/>
          <p:cNvSpPr txBox="1"/>
          <p:nvPr/>
        </p:nvSpPr>
        <p:spPr>
          <a:xfrm>
            <a:off x="9734557" y="1899719"/>
            <a:ext cx="31737286" cy="1261884"/>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600" dirty="0" smtClean="0"/>
              <a:t> </a:t>
            </a:r>
            <a:r>
              <a:rPr lang="en-US" sz="2400" dirty="0" smtClean="0"/>
              <a:t>1</a:t>
            </a:r>
            <a:r>
              <a:rPr lang="en-US" sz="2400" dirty="0" smtClean="0"/>
              <a:t>. The </a:t>
            </a:r>
            <a:r>
              <a:rPr lang="en-US" sz="2400" dirty="0"/>
              <a:t>HDF </a:t>
            </a:r>
            <a:r>
              <a:rPr lang="en-US" sz="2400" dirty="0" smtClean="0"/>
              <a:t>Group, 2. </a:t>
            </a:r>
            <a:r>
              <a:rPr lang="en-US" sz="2400" dirty="0"/>
              <a:t>National Center for Ecological Analysis and </a:t>
            </a:r>
            <a:r>
              <a:rPr lang="en-US" sz="2400" dirty="0" smtClean="0"/>
              <a:t>Synthesis 3. United States Geological Society</a:t>
            </a:r>
            <a:endParaRPr lang="en-US" sz="2400" dirty="0"/>
          </a:p>
        </p:txBody>
      </p:sp>
      <p:pic>
        <p:nvPicPr>
          <p:cNvPr id="32" name="Picture 31"/>
          <p:cNvPicPr>
            <a:picLocks noChangeAspect="1"/>
          </p:cNvPicPr>
          <p:nvPr/>
        </p:nvPicPr>
        <p:blipFill>
          <a:blip r:embed="rId5"/>
          <a:stretch>
            <a:fillRect/>
          </a:stretch>
        </p:blipFill>
        <p:spPr>
          <a:xfrm>
            <a:off x="567134" y="474534"/>
            <a:ext cx="2502309" cy="2722431"/>
          </a:xfrm>
          <a:prstGeom prst="rect">
            <a:avLst/>
          </a:prstGeom>
        </p:spPr>
      </p:pic>
      <p:pic>
        <p:nvPicPr>
          <p:cNvPr id="15" name="Picture 14"/>
          <p:cNvPicPr>
            <a:picLocks noChangeAspect="1"/>
          </p:cNvPicPr>
          <p:nvPr/>
        </p:nvPicPr>
        <p:blipFill rotWithShape="1">
          <a:blip r:embed="rId6">
            <a:extLst>
              <a:ext uri="{28A0092B-C50C-407E-A947-70E740481C1C}">
                <a14:useLocalDpi xmlns:a14="http://schemas.microsoft.com/office/drawing/2010/main" val="0"/>
              </a:ext>
            </a:extLst>
          </a:blip>
          <a:srcRect t="30396" b="33041"/>
          <a:stretch/>
        </p:blipFill>
        <p:spPr>
          <a:xfrm>
            <a:off x="489998" y="31559557"/>
            <a:ext cx="3556000" cy="928688"/>
          </a:xfrm>
          <a:prstGeom prst="rect">
            <a:avLst/>
          </a:prstGeom>
        </p:spPr>
      </p:pic>
      <p:sp>
        <p:nvSpPr>
          <p:cNvPr id="16" name="TextBox 15"/>
          <p:cNvSpPr txBox="1"/>
          <p:nvPr/>
        </p:nvSpPr>
        <p:spPr>
          <a:xfrm>
            <a:off x="17318736" y="3460325"/>
            <a:ext cx="16742595" cy="6494085"/>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3200" dirty="0" smtClean="0"/>
              <a:t>Sampled 250 LTER </a:t>
            </a:r>
            <a:r>
              <a:rPr lang="en-US" sz="3200" dirty="0"/>
              <a:t>metadata records </a:t>
            </a:r>
            <a:r>
              <a:rPr lang="en-US" sz="3200" dirty="0" smtClean="0"/>
              <a:t>from </a:t>
            </a:r>
            <a:r>
              <a:rPr lang="en-US" sz="3200" dirty="0" err="1" smtClean="0"/>
              <a:t>DataONE</a:t>
            </a:r>
            <a:r>
              <a:rPr lang="en-US" sz="3200" dirty="0" smtClean="0"/>
              <a:t> to create collections for each year </a:t>
            </a:r>
            <a:r>
              <a:rPr lang="en-US" sz="3200" dirty="0"/>
              <a:t>2005-2016</a:t>
            </a:r>
            <a:r>
              <a:rPr lang="en-US" sz="3200" dirty="0" smtClean="0"/>
              <a:t>.</a:t>
            </a:r>
          </a:p>
          <a:p>
            <a:pPr marL="571500" indent="-571500">
              <a:buFont typeface="Arial" charset="0"/>
              <a:buChar char="•"/>
            </a:pPr>
            <a:r>
              <a:rPr lang="en-US" sz="3200" dirty="0" smtClean="0"/>
              <a:t>Measured conceptual content existence in each record.</a:t>
            </a:r>
          </a:p>
          <a:p>
            <a:pPr marL="571500" indent="-571500">
              <a:buFont typeface="Arial" charset="0"/>
              <a:buChar char="•"/>
            </a:pPr>
            <a:r>
              <a:rPr lang="en-US" sz="3200" dirty="0" smtClean="0"/>
              <a:t>Analyzed results for LTER Completeness in the Recommendations Analysis Dashboard</a:t>
            </a:r>
            <a:r>
              <a:rPr lang="en-US" sz="3200" baseline="-25000" dirty="0" smtClean="0"/>
              <a:t>1 </a:t>
            </a:r>
            <a:r>
              <a:rPr lang="en-US" sz="3200" dirty="0" smtClean="0"/>
              <a:t>for each years collection.  </a:t>
            </a:r>
          </a:p>
          <a:p>
            <a:pPr marL="571500" indent="-571500">
              <a:buFont typeface="Arial" charset="0"/>
              <a:buChar char="•"/>
            </a:pPr>
            <a:r>
              <a:rPr lang="en-US" sz="3200" dirty="0" smtClean="0"/>
              <a:t>Compared analyses across time periods using collection evolution</a:t>
            </a:r>
            <a:r>
              <a:rPr lang="en-US" sz="3200" baseline="-25000" dirty="0" smtClean="0"/>
              <a:t>2</a:t>
            </a:r>
            <a:r>
              <a:rPr lang="en-US" sz="3200" dirty="0" smtClean="0"/>
              <a:t> analysis and a variation that focuses on individual concept completeness. </a:t>
            </a:r>
          </a:p>
          <a:p>
            <a:pPr marL="571500" indent="-571500">
              <a:buFont typeface="Arial" charset="0"/>
              <a:buChar char="•"/>
            </a:pPr>
            <a:r>
              <a:rPr lang="en-US" sz="3200" dirty="0" smtClean="0"/>
              <a:t>Compared heterogeneity of each collection to completeness using signature score groups</a:t>
            </a:r>
            <a:r>
              <a:rPr lang="en-US" sz="3200" baseline="-25000" dirty="0" smtClean="0"/>
              <a:t>1</a:t>
            </a:r>
            <a:r>
              <a:rPr lang="en-US" sz="3200" dirty="0"/>
              <a:t> </a:t>
            </a:r>
            <a:r>
              <a:rPr lang="en-US" sz="3200" dirty="0" smtClean="0"/>
              <a:t>and a distribution of completeness for each year.</a:t>
            </a:r>
          </a:p>
          <a:p>
            <a:endParaRPr lang="en-US" sz="4000" dirty="0" smtClean="0"/>
          </a:p>
          <a:p>
            <a:endParaRPr lang="en-US" sz="4000" dirty="0"/>
          </a:p>
        </p:txBody>
      </p:sp>
      <p:sp>
        <p:nvSpPr>
          <p:cNvPr id="18" name="TextBox 17"/>
          <p:cNvSpPr txBox="1"/>
          <p:nvPr/>
        </p:nvSpPr>
        <p:spPr>
          <a:xfrm>
            <a:off x="36120584" y="22026124"/>
            <a:ext cx="13447516" cy="584775"/>
          </a:xfrm>
          <a:prstGeom prst="rect">
            <a:avLst/>
          </a:prstGeom>
          <a:noFill/>
        </p:spPr>
        <p:txBody>
          <a:bodyPr wrap="square" rtlCol="0">
            <a:spAutoFit/>
          </a:bodyPr>
          <a:lstStyle/>
          <a:p>
            <a:r>
              <a:rPr lang="en-US" sz="3200" dirty="0"/>
              <a:t>H</a:t>
            </a:r>
            <a:r>
              <a:rPr lang="en-US" sz="3200" dirty="0" smtClean="0"/>
              <a:t>eterogeneity has no </a:t>
            </a:r>
            <a:r>
              <a:rPr lang="en-US" sz="3200" dirty="0" smtClean="0"/>
              <a:t>noticeable</a:t>
            </a:r>
            <a:r>
              <a:rPr lang="en-US" sz="3200" dirty="0" smtClean="0"/>
              <a:t> </a:t>
            </a:r>
            <a:r>
              <a:rPr lang="en-US" sz="3200" dirty="0" smtClean="0"/>
              <a:t>effect on the completeness of a collection.</a:t>
            </a:r>
            <a:endParaRPr lang="en-US" sz="3200" dirty="0"/>
          </a:p>
        </p:txBody>
      </p:sp>
      <p:sp>
        <p:nvSpPr>
          <p:cNvPr id="19" name="TextBox 18"/>
          <p:cNvSpPr txBox="1"/>
          <p:nvPr/>
        </p:nvSpPr>
        <p:spPr>
          <a:xfrm>
            <a:off x="12514205" y="32052076"/>
            <a:ext cx="26177989" cy="461665"/>
          </a:xfrm>
          <a:prstGeom prst="rect">
            <a:avLst/>
          </a:prstGeom>
          <a:noFill/>
        </p:spPr>
        <p:txBody>
          <a:bodyPr wrap="square" rtlCol="0">
            <a:spAutoFit/>
          </a:bodyPr>
          <a:lstStyle/>
          <a:p>
            <a:r>
              <a:rPr lang="en-US" sz="2400" dirty="0" smtClean="0">
                <a:solidFill>
                  <a:schemeClr val="tx1">
                    <a:lumMod val="65000"/>
                    <a:lumOff val="35000"/>
                  </a:schemeClr>
                </a:solidFill>
              </a:rPr>
              <a:t>1. See </a:t>
            </a:r>
            <a:r>
              <a:rPr lang="en-US" sz="2400" dirty="0">
                <a:solidFill>
                  <a:schemeClr val="tx1">
                    <a:lumMod val="65000"/>
                    <a:lumOff val="35000"/>
                  </a:schemeClr>
                </a:solidFill>
              </a:rPr>
              <a:t>bottom third of </a:t>
            </a:r>
            <a:r>
              <a:rPr lang="en-US" sz="2400" dirty="0">
                <a:solidFill>
                  <a:schemeClr val="tx1">
                    <a:lumMod val="65000"/>
                    <a:lumOff val="35000"/>
                  </a:schemeClr>
                </a:solidFill>
                <a:cs typeface="Calibri"/>
              </a:rPr>
              <a:t>Evaluating and Evolving Metadata in Multiple Dialects, </a:t>
            </a:r>
            <a:r>
              <a:rPr lang="en-US" sz="2400" dirty="0" smtClean="0">
                <a:solidFill>
                  <a:schemeClr val="tx1">
                    <a:lumMod val="65000"/>
                    <a:lumOff val="35000"/>
                  </a:schemeClr>
                </a:solidFill>
                <a:cs typeface="Calibri"/>
              </a:rPr>
              <a:t>IN23C-1781 for a description  </a:t>
            </a:r>
            <a:r>
              <a:rPr lang="en-US" sz="2400" dirty="0" smtClean="0">
                <a:solidFill>
                  <a:schemeClr val="tx1">
                    <a:lumMod val="65000"/>
                    <a:lumOff val="35000"/>
                  </a:schemeClr>
                </a:solidFill>
              </a:rPr>
              <a:t>2</a:t>
            </a:r>
            <a:r>
              <a:rPr lang="en-US" sz="2400" dirty="0">
                <a:solidFill>
                  <a:schemeClr val="tx1">
                    <a:lumMod val="65000"/>
                    <a:lumOff val="35000"/>
                  </a:schemeClr>
                </a:solidFill>
              </a:rPr>
              <a:t>. See top right of </a:t>
            </a:r>
            <a:r>
              <a:rPr lang="en-US" sz="2400" dirty="0">
                <a:solidFill>
                  <a:schemeClr val="tx1">
                    <a:lumMod val="65000"/>
                    <a:lumOff val="35000"/>
                  </a:schemeClr>
                </a:solidFill>
                <a:cs typeface="Calibri"/>
              </a:rPr>
              <a:t>Evaluating and Evolving Metadata in Multiple Dialects, IN23C-1781 for a </a:t>
            </a:r>
            <a:r>
              <a:rPr lang="en-US" sz="2400" dirty="0" smtClean="0">
                <a:solidFill>
                  <a:schemeClr val="tx1">
                    <a:lumMod val="65000"/>
                    <a:lumOff val="35000"/>
                  </a:schemeClr>
                </a:solidFill>
                <a:cs typeface="Calibri"/>
              </a:rPr>
              <a:t>description</a:t>
            </a:r>
            <a:endParaRPr lang="en-US" sz="2400" dirty="0">
              <a:solidFill>
                <a:schemeClr val="tx1">
                  <a:lumMod val="65000"/>
                  <a:lumOff val="35000"/>
                </a:schemeClr>
              </a:solidFill>
            </a:endParaRPr>
          </a:p>
        </p:txBody>
      </p:sp>
      <p:sp>
        <p:nvSpPr>
          <p:cNvPr id="36" name="TextBox 35"/>
          <p:cNvSpPr txBox="1"/>
          <p:nvPr/>
        </p:nvSpPr>
        <p:spPr>
          <a:xfrm>
            <a:off x="46548329" y="31997745"/>
            <a:ext cx="4357043" cy="523220"/>
          </a:xfrm>
          <a:prstGeom prst="rect">
            <a:avLst/>
          </a:prstGeom>
          <a:noFill/>
        </p:spPr>
        <p:txBody>
          <a:bodyPr wrap="square" rtlCol="0">
            <a:spAutoFit/>
          </a:bodyPr>
          <a:lstStyle/>
          <a:p>
            <a:r>
              <a:rPr lang="en-US" sz="2800" dirty="0" smtClean="0">
                <a:solidFill>
                  <a:schemeClr val="tx1">
                    <a:lumMod val="65000"/>
                    <a:lumOff val="35000"/>
                  </a:schemeClr>
                </a:solidFill>
              </a:rPr>
              <a:t>NSF-DIBBS Award 1443062</a:t>
            </a:r>
            <a:endParaRPr lang="en-US" sz="2800" dirty="0">
              <a:solidFill>
                <a:schemeClr val="tx1">
                  <a:lumMod val="65000"/>
                  <a:lumOff val="35000"/>
                </a:schemeClr>
              </a:solidFill>
            </a:endParaRPr>
          </a:p>
        </p:txBody>
      </p:sp>
      <p:graphicFrame>
        <p:nvGraphicFramePr>
          <p:cNvPr id="43" name="Chart 42"/>
          <p:cNvGraphicFramePr>
            <a:graphicFrameLocks noGrp="1"/>
          </p:cNvGraphicFramePr>
          <p:nvPr>
            <p:extLst>
              <p:ext uri="{D42A27DB-BD31-4B8C-83A1-F6EECF244321}">
                <p14:modId xmlns:p14="http://schemas.microsoft.com/office/powerpoint/2010/main" val="1453565526"/>
              </p:ext>
            </p:extLst>
          </p:nvPr>
        </p:nvGraphicFramePr>
        <p:xfrm>
          <a:off x="34611609" y="17740729"/>
          <a:ext cx="15085569" cy="42853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53" name="Chart 52"/>
          <p:cNvGraphicFramePr>
            <a:graphicFrameLocks noGrp="1"/>
          </p:cNvGraphicFramePr>
          <p:nvPr>
            <p:extLst>
              <p:ext uri="{D42A27DB-BD31-4B8C-83A1-F6EECF244321}">
                <p14:modId xmlns:p14="http://schemas.microsoft.com/office/powerpoint/2010/main" val="539699172"/>
              </p:ext>
            </p:extLst>
          </p:nvPr>
        </p:nvGraphicFramePr>
        <p:xfrm>
          <a:off x="16970875" y="12235606"/>
          <a:ext cx="17090456" cy="19607029"/>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1914856718"/>
              </p:ext>
            </p:extLst>
          </p:nvPr>
        </p:nvGraphicFramePr>
        <p:xfrm>
          <a:off x="1533402" y="21548035"/>
          <a:ext cx="15263804" cy="10408205"/>
        </p:xfrm>
        <a:graphic>
          <a:graphicData uri="http://schemas.openxmlformats.org/drawingml/2006/chart">
            <c:chart xmlns:c="http://schemas.openxmlformats.org/drawingml/2006/chart" xmlns:r="http://schemas.openxmlformats.org/officeDocument/2006/relationships" r:id="rId9"/>
          </a:graphicData>
        </a:graphic>
      </p:graphicFrame>
      <p:sp>
        <p:nvSpPr>
          <p:cNvPr id="55" name="TextBox 54"/>
          <p:cNvSpPr txBox="1"/>
          <p:nvPr/>
        </p:nvSpPr>
        <p:spPr>
          <a:xfrm>
            <a:off x="17303271" y="8964900"/>
            <a:ext cx="16429695" cy="2308324"/>
          </a:xfrm>
          <a:prstGeom prst="rect">
            <a:avLst/>
          </a:prstGeom>
          <a:noFill/>
        </p:spPr>
        <p:txBody>
          <a:bodyPr wrap="square" rtlCol="0">
            <a:spAutoFit/>
          </a:bodyPr>
          <a:lstStyle/>
          <a:p>
            <a:r>
              <a:rPr lang="en-US" sz="4800" dirty="0" smtClean="0"/>
              <a:t>Limitations</a:t>
            </a:r>
          </a:p>
          <a:p>
            <a:pPr marL="571500" indent="-571500">
              <a:buFont typeface="Arial" charset="0"/>
              <a:buChar char="•"/>
            </a:pPr>
            <a:r>
              <a:rPr lang="en-US" sz="3200" dirty="0" smtClean="0"/>
              <a:t>Not a set of records through time.</a:t>
            </a:r>
          </a:p>
          <a:p>
            <a:pPr marL="571500" indent="-571500">
              <a:buFont typeface="Arial" charset="0"/>
              <a:buChar char="•"/>
            </a:pPr>
            <a:r>
              <a:rPr lang="en-US" sz="3200" dirty="0" smtClean="0"/>
              <a:t>Sampling proportion vs sampling size.</a:t>
            </a:r>
          </a:p>
          <a:p>
            <a:pPr marL="571500" indent="-571500">
              <a:buFont typeface="Arial" charset="0"/>
              <a:buChar char="•"/>
            </a:pPr>
            <a:r>
              <a:rPr lang="en-US" sz="3200" dirty="0" smtClean="0"/>
              <a:t>No </a:t>
            </a:r>
            <a:r>
              <a:rPr lang="en-US" sz="3200" dirty="0" smtClean="0"/>
              <a:t>ethnographic perspective.</a:t>
            </a:r>
          </a:p>
        </p:txBody>
      </p:sp>
      <p:sp>
        <p:nvSpPr>
          <p:cNvPr id="56" name="TextBox 55"/>
          <p:cNvSpPr txBox="1"/>
          <p:nvPr/>
        </p:nvSpPr>
        <p:spPr>
          <a:xfrm>
            <a:off x="1697707" y="17397095"/>
            <a:ext cx="14861095" cy="4278094"/>
          </a:xfrm>
          <a:prstGeom prst="rect">
            <a:avLst/>
          </a:prstGeom>
          <a:noFill/>
        </p:spPr>
        <p:txBody>
          <a:bodyPr wrap="square" rtlCol="0">
            <a:spAutoFit/>
          </a:bodyPr>
          <a:lstStyle/>
          <a:p>
            <a:r>
              <a:rPr lang="en-US" sz="4800" dirty="0" smtClean="0"/>
              <a:t>Premise</a:t>
            </a:r>
          </a:p>
          <a:p>
            <a:r>
              <a:rPr lang="en-US" sz="3200" dirty="0"/>
              <a:t>The LTER Completeness Recommendation includes documentation concepts the LTER community considers important for creating quality metadata. Ideally the completeness of LTER metadata would improve over time. The graph below illustrates how metadata collections evolve towards completeness. The model output improves 50% of 1000 records by one concept each time step. The visualization displays every fourth time step to simulate a 6 month period of collection development.</a:t>
            </a:r>
          </a:p>
          <a:p>
            <a:endParaRPr lang="en-US" sz="3200" dirty="0" smtClean="0"/>
          </a:p>
        </p:txBody>
      </p:sp>
      <p:sp>
        <p:nvSpPr>
          <p:cNvPr id="5" name="TextBox 4"/>
          <p:cNvSpPr txBox="1"/>
          <p:nvPr/>
        </p:nvSpPr>
        <p:spPr>
          <a:xfrm>
            <a:off x="690880" y="30192130"/>
            <a:ext cx="184731" cy="1209242"/>
          </a:xfrm>
          <a:prstGeom prst="rect">
            <a:avLst/>
          </a:prstGeom>
          <a:noFill/>
        </p:spPr>
        <p:txBody>
          <a:bodyPr wrap="none" rtlCol="0">
            <a:spAutoFit/>
          </a:bodyPr>
          <a:lstStyle/>
          <a:p>
            <a:endParaRPr lang="en-US" dirty="0"/>
          </a:p>
        </p:txBody>
      </p:sp>
      <p:sp>
        <p:nvSpPr>
          <p:cNvPr id="6" name="TextBox 5"/>
          <p:cNvSpPr txBox="1"/>
          <p:nvPr/>
        </p:nvSpPr>
        <p:spPr>
          <a:xfrm>
            <a:off x="18897489" y="15822274"/>
            <a:ext cx="7224134" cy="1569660"/>
          </a:xfrm>
          <a:prstGeom prst="rect">
            <a:avLst/>
          </a:prstGeom>
          <a:noFill/>
        </p:spPr>
        <p:txBody>
          <a:bodyPr wrap="square" rtlCol="0">
            <a:spAutoFit/>
          </a:bodyPr>
          <a:lstStyle/>
          <a:p>
            <a:r>
              <a:rPr lang="en-US" sz="3200" dirty="0" smtClean="0"/>
              <a:t>There </a:t>
            </a:r>
            <a:r>
              <a:rPr lang="en-US" sz="3200" dirty="0" smtClean="0"/>
              <a:t>is no </a:t>
            </a:r>
            <a:r>
              <a:rPr lang="en-US" sz="3200" dirty="0"/>
              <a:t>clear </a:t>
            </a:r>
            <a:r>
              <a:rPr lang="en-US" sz="3200" dirty="0" smtClean="0"/>
              <a:t>progression </a:t>
            </a:r>
            <a:r>
              <a:rPr lang="en-US" sz="3200" dirty="0"/>
              <a:t>towards completeness of </a:t>
            </a:r>
            <a:r>
              <a:rPr lang="en-US" sz="3200" dirty="0" smtClean="0"/>
              <a:t>the collection with regard to the recommendation </a:t>
            </a:r>
            <a:r>
              <a:rPr lang="en-US" sz="3200" dirty="0"/>
              <a:t>over </a:t>
            </a:r>
            <a:r>
              <a:rPr lang="en-US" sz="3200" dirty="0" smtClean="0"/>
              <a:t>time.  </a:t>
            </a:r>
            <a:endParaRPr lang="en-US" sz="3200" dirty="0"/>
          </a:p>
        </p:txBody>
      </p:sp>
      <p:sp>
        <p:nvSpPr>
          <p:cNvPr id="8" name="TextBox 7"/>
          <p:cNvSpPr txBox="1"/>
          <p:nvPr/>
        </p:nvSpPr>
        <p:spPr>
          <a:xfrm>
            <a:off x="36120584" y="12760088"/>
            <a:ext cx="6088120" cy="1077218"/>
          </a:xfrm>
          <a:prstGeom prst="rect">
            <a:avLst/>
          </a:prstGeom>
          <a:noFill/>
        </p:spPr>
        <p:txBody>
          <a:bodyPr wrap="square" rtlCol="0">
            <a:spAutoFit/>
          </a:bodyPr>
          <a:lstStyle/>
          <a:p>
            <a:r>
              <a:rPr lang="en-US" sz="3200" dirty="0" smtClean="0"/>
              <a:t>Complete </a:t>
            </a:r>
            <a:r>
              <a:rPr lang="en-US" sz="3200" smtClean="0"/>
              <a:t>adherence </a:t>
            </a:r>
          </a:p>
          <a:p>
            <a:r>
              <a:rPr lang="en-US" sz="3200" dirty="0" smtClean="0"/>
              <a:t>to EML </a:t>
            </a:r>
            <a:r>
              <a:rPr lang="en-US" sz="3200" dirty="0"/>
              <a:t>schema required </a:t>
            </a:r>
            <a:r>
              <a:rPr lang="en-US" sz="3200" dirty="0" smtClean="0"/>
              <a:t>concepts.</a:t>
            </a:r>
          </a:p>
        </p:txBody>
      </p:sp>
      <p:sp>
        <p:nvSpPr>
          <p:cNvPr id="9" name="TextBox 8"/>
          <p:cNvSpPr txBox="1"/>
          <p:nvPr/>
        </p:nvSpPr>
        <p:spPr>
          <a:xfrm>
            <a:off x="35424533" y="16526930"/>
            <a:ext cx="184731" cy="1209242"/>
          </a:xfrm>
          <a:prstGeom prst="rect">
            <a:avLst/>
          </a:prstGeom>
          <a:noFill/>
        </p:spPr>
        <p:txBody>
          <a:bodyPr wrap="none" rtlCol="0">
            <a:spAutoFit/>
          </a:bodyPr>
          <a:lstStyle/>
          <a:p>
            <a:endParaRPr lang="en-US" dirty="0"/>
          </a:p>
        </p:txBody>
      </p:sp>
      <p:sp>
        <p:nvSpPr>
          <p:cNvPr id="10" name="TextBox 9"/>
          <p:cNvSpPr txBox="1"/>
          <p:nvPr/>
        </p:nvSpPr>
        <p:spPr>
          <a:xfrm>
            <a:off x="36120584" y="13933823"/>
            <a:ext cx="11793975" cy="584775"/>
          </a:xfrm>
          <a:prstGeom prst="rect">
            <a:avLst/>
          </a:prstGeom>
          <a:noFill/>
        </p:spPr>
        <p:txBody>
          <a:bodyPr wrap="square" rtlCol="0">
            <a:spAutoFit/>
          </a:bodyPr>
          <a:lstStyle/>
          <a:p>
            <a:r>
              <a:rPr lang="en-US" sz="3200" dirty="0"/>
              <a:t>Inconsistent adoption of other </a:t>
            </a:r>
            <a:r>
              <a:rPr lang="en-US" sz="3200" dirty="0" smtClean="0"/>
              <a:t>concepts in the recommendation level.</a:t>
            </a:r>
            <a:endParaRPr lang="en-US" sz="3200" dirty="0"/>
          </a:p>
        </p:txBody>
      </p:sp>
      <p:sp>
        <p:nvSpPr>
          <p:cNvPr id="60" name="Rectangle 59"/>
          <p:cNvSpPr/>
          <p:nvPr/>
        </p:nvSpPr>
        <p:spPr>
          <a:xfrm>
            <a:off x="1676399" y="3460325"/>
            <a:ext cx="14833243" cy="4493538"/>
          </a:xfrm>
          <a:prstGeom prst="rect">
            <a:avLst/>
          </a:prstGeom>
        </p:spPr>
        <p:txBody>
          <a:bodyPr wrap="square">
            <a:spAutoFit/>
          </a:bodyPr>
          <a:lstStyle/>
          <a:p>
            <a:r>
              <a:rPr lang="en-US" sz="4800" dirty="0" smtClean="0"/>
              <a:t>Background</a:t>
            </a:r>
            <a:endParaRPr lang="en-US" sz="4800" dirty="0"/>
          </a:p>
          <a:p>
            <a:r>
              <a:rPr lang="en-US" sz="3200" dirty="0"/>
              <a:t>Many communities use the term </a:t>
            </a:r>
            <a:r>
              <a:rPr lang="en-US" sz="3200" dirty="0" smtClean="0"/>
              <a:t>language </a:t>
            </a:r>
            <a:r>
              <a:rPr lang="en-US" sz="3200" dirty="0"/>
              <a:t>when they describe their </a:t>
            </a:r>
            <a:r>
              <a:rPr lang="en-US" sz="3200" dirty="0" smtClean="0"/>
              <a:t>metadata. This </a:t>
            </a:r>
            <a:r>
              <a:rPr lang="en-US" sz="3200" dirty="0"/>
              <a:t>approach focuses attention on differences between communities. </a:t>
            </a:r>
            <a:r>
              <a:rPr lang="en-US" sz="3200" dirty="0" smtClean="0"/>
              <a:t>Using the </a:t>
            </a:r>
            <a:r>
              <a:rPr lang="en-US" sz="3200" dirty="0"/>
              <a:t>term </a:t>
            </a:r>
            <a:r>
              <a:rPr lang="en-US" sz="3200" dirty="0" smtClean="0"/>
              <a:t>dialect focuses </a:t>
            </a:r>
            <a:r>
              <a:rPr lang="en-US" sz="3200" dirty="0"/>
              <a:t>attention </a:t>
            </a:r>
            <a:r>
              <a:rPr lang="en-US" sz="3200" dirty="0" smtClean="0"/>
              <a:t>on the </a:t>
            </a:r>
            <a:r>
              <a:rPr lang="en-US" sz="3200" dirty="0"/>
              <a:t>common concepts and </a:t>
            </a:r>
            <a:r>
              <a:rPr lang="en-US" sz="3200" dirty="0" smtClean="0"/>
              <a:t>goals of scientific documentation.</a:t>
            </a:r>
          </a:p>
          <a:p>
            <a:endParaRPr lang="en-US" sz="1400" dirty="0" smtClean="0"/>
          </a:p>
          <a:p>
            <a:r>
              <a:rPr lang="en-US" sz="3200" dirty="0"/>
              <a:t>Recommendations reflect </a:t>
            </a:r>
            <a:r>
              <a:rPr lang="en-US" sz="3200" dirty="0" smtClean="0"/>
              <a:t>the </a:t>
            </a:r>
            <a:r>
              <a:rPr lang="en-US" sz="3200" dirty="0"/>
              <a:t>experiences and documentation </a:t>
            </a:r>
            <a:r>
              <a:rPr lang="en-US" sz="3200" dirty="0" smtClean="0"/>
              <a:t>needs of a community. Recommendations are </a:t>
            </a:r>
            <a:r>
              <a:rPr lang="en-US" sz="3200" dirty="0"/>
              <a:t>an important mechanism for sharing those experiences and </a:t>
            </a:r>
            <a:r>
              <a:rPr lang="en-US" sz="3200" dirty="0" smtClean="0"/>
              <a:t>knowledge so that quality metadata is created throughout the community.</a:t>
            </a:r>
            <a:endParaRPr lang="en-US" sz="3200" dirty="0"/>
          </a:p>
          <a:p>
            <a:endParaRPr lang="en-US" sz="3200" dirty="0"/>
          </a:p>
        </p:txBody>
      </p:sp>
      <p:sp>
        <p:nvSpPr>
          <p:cNvPr id="61" name="TextBox 60"/>
          <p:cNvSpPr txBox="1"/>
          <p:nvPr/>
        </p:nvSpPr>
        <p:spPr>
          <a:xfrm>
            <a:off x="1676400" y="7697268"/>
            <a:ext cx="14817777" cy="3108543"/>
          </a:xfrm>
          <a:prstGeom prst="rect">
            <a:avLst/>
          </a:prstGeom>
        </p:spPr>
        <p:txBody>
          <a:bodyPr wrap="square">
            <a:spAutoFit/>
          </a:bodyPr>
          <a:lstStyle>
            <a:defPPr>
              <a:defRPr lang="en-US"/>
            </a:defPPr>
            <a:lvl1pPr>
              <a:defRPr sz="6000"/>
            </a:lvl1pPr>
          </a:lstStyle>
          <a:p>
            <a:r>
              <a:rPr lang="en-US" sz="3600" dirty="0" smtClean="0"/>
              <a:t>LTER </a:t>
            </a:r>
            <a:r>
              <a:rPr lang="en-US" sz="3600" dirty="0" smtClean="0"/>
              <a:t>and EML</a:t>
            </a:r>
            <a:endParaRPr lang="en-US" sz="3600" dirty="0"/>
          </a:p>
          <a:p>
            <a:r>
              <a:rPr lang="en-US" sz="3200" dirty="0"/>
              <a:t>The Long Range Ecological Network created the LTER Recommendation for Completeness to help guide the creation of Ecological </a:t>
            </a:r>
            <a:r>
              <a:rPr lang="en-US" sz="3200" dirty="0" smtClean="0"/>
              <a:t>Metadata</a:t>
            </a:r>
            <a:r>
              <a:rPr lang="en-US" sz="3200" dirty="0" smtClean="0"/>
              <a:t> </a:t>
            </a:r>
            <a:r>
              <a:rPr lang="en-US" sz="3200" dirty="0"/>
              <a:t>Language </a:t>
            </a:r>
            <a:r>
              <a:rPr lang="en-US" sz="3200" dirty="0" smtClean="0"/>
              <a:t>records. </a:t>
            </a:r>
            <a:endParaRPr lang="en-US" sz="3200" dirty="0"/>
          </a:p>
          <a:p>
            <a:r>
              <a:rPr lang="en-US" sz="3200" dirty="0"/>
              <a:t>There are five levels in the LTER recommendation: Identification, Discovery, Evaluation, Access, and Integration. All levels of </a:t>
            </a:r>
            <a:r>
              <a:rPr lang="en-US" sz="3200" dirty="0" smtClean="0"/>
              <a:t>the LTER recommendation </a:t>
            </a:r>
            <a:r>
              <a:rPr lang="en-US" sz="3200" dirty="0"/>
              <a:t>are subsets of concepts in the EML dialect</a:t>
            </a:r>
            <a:r>
              <a:rPr lang="en-US" sz="3200" dirty="0" smtClean="0"/>
              <a:t>. </a:t>
            </a:r>
            <a:endParaRPr lang="en-US" sz="3600" dirty="0" smtClean="0"/>
          </a:p>
        </p:txBody>
      </p:sp>
      <p:grpSp>
        <p:nvGrpSpPr>
          <p:cNvPr id="62" name="Group 61"/>
          <p:cNvGrpSpPr/>
          <p:nvPr/>
        </p:nvGrpSpPr>
        <p:grpSpPr>
          <a:xfrm>
            <a:off x="5419498" y="11048924"/>
            <a:ext cx="8773579" cy="6329151"/>
            <a:chOff x="4827876" y="27118267"/>
            <a:chExt cx="6455562" cy="5028744"/>
          </a:xfrm>
        </p:grpSpPr>
        <p:sp>
          <p:nvSpPr>
            <p:cNvPr id="63" name="Oval 62"/>
            <p:cNvSpPr/>
            <p:nvPr/>
          </p:nvSpPr>
          <p:spPr>
            <a:xfrm>
              <a:off x="4827876" y="27185226"/>
              <a:ext cx="4199523" cy="4379599"/>
            </a:xfrm>
            <a:prstGeom prst="ellipse">
              <a:avLst/>
            </a:prstGeom>
            <a:solidFill>
              <a:schemeClr val="accent4">
                <a:lumMod val="20000"/>
                <a:lumOff val="8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64" name="Oval 63"/>
            <p:cNvSpPr/>
            <p:nvPr/>
          </p:nvSpPr>
          <p:spPr>
            <a:xfrm>
              <a:off x="7083915" y="27185226"/>
              <a:ext cx="4199523" cy="4379599"/>
            </a:xfrm>
            <a:prstGeom prst="ellipse">
              <a:avLst/>
            </a:prstGeom>
            <a:solidFill>
              <a:schemeClr val="accent3">
                <a:lumMod val="20000"/>
                <a:lumOff val="80000"/>
                <a:alpha val="75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5" name="Group 64"/>
            <p:cNvGrpSpPr/>
            <p:nvPr/>
          </p:nvGrpSpPr>
          <p:grpSpPr>
            <a:xfrm>
              <a:off x="9550011" y="28202662"/>
              <a:ext cx="1640772" cy="1843787"/>
              <a:chOff x="5776310" y="1779447"/>
              <a:chExt cx="960966" cy="1035467"/>
            </a:xfrm>
            <a:solidFill>
              <a:schemeClr val="accent3">
                <a:lumMod val="60000"/>
                <a:lumOff val="40000"/>
              </a:schemeClr>
            </a:solidFill>
          </p:grpSpPr>
          <p:sp>
            <p:nvSpPr>
              <p:cNvPr id="83" name="Oval 82"/>
              <p:cNvSpPr/>
              <p:nvPr/>
            </p:nvSpPr>
            <p:spPr>
              <a:xfrm>
                <a:off x="5776310" y="1779447"/>
                <a:ext cx="960966" cy="103546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4" name="TextBox 83"/>
              <p:cNvSpPr txBox="1"/>
              <p:nvPr/>
            </p:nvSpPr>
            <p:spPr>
              <a:xfrm>
                <a:off x="6168671" y="2153273"/>
                <a:ext cx="251344" cy="240997"/>
              </a:xfrm>
              <a:prstGeom prst="rect">
                <a:avLst/>
              </a:prstGeom>
              <a:noFill/>
              <a:ln w="12700" cmpd="sng">
                <a:noFill/>
              </a:ln>
            </p:spPr>
            <p:txBody>
              <a:bodyPr wrap="none" rtlCol="0">
                <a:spAutoFit/>
              </a:bodyPr>
              <a:lstStyle/>
              <a:p>
                <a:r>
                  <a:rPr lang="en-US" sz="2400" dirty="0" smtClean="0"/>
                  <a:t>R</a:t>
                </a:r>
                <a:r>
                  <a:rPr lang="en-US" sz="2400" baseline="-25000" dirty="0"/>
                  <a:t>7</a:t>
                </a:r>
              </a:p>
            </p:txBody>
          </p:sp>
        </p:grpSp>
        <p:sp>
          <p:nvSpPr>
            <p:cNvPr id="66" name="TextBox 65"/>
            <p:cNvSpPr txBox="1"/>
            <p:nvPr/>
          </p:nvSpPr>
          <p:spPr>
            <a:xfrm>
              <a:off x="9709907" y="30673294"/>
              <a:ext cx="540314" cy="559540"/>
            </a:xfrm>
            <a:prstGeom prst="rect">
              <a:avLst/>
            </a:prstGeom>
            <a:noFill/>
          </p:spPr>
          <p:txBody>
            <a:bodyPr wrap="none" rtlCol="0">
              <a:spAutoFit/>
            </a:bodyPr>
            <a:lstStyle/>
            <a:p>
              <a:r>
                <a:rPr lang="en-US" sz="2400" dirty="0"/>
                <a:t>D</a:t>
              </a:r>
              <a:r>
                <a:rPr lang="en-US" sz="2400" baseline="-25000" dirty="0"/>
                <a:t>2</a:t>
              </a:r>
            </a:p>
          </p:txBody>
        </p:sp>
        <p:sp>
          <p:nvSpPr>
            <p:cNvPr id="67" name="TextBox 66"/>
            <p:cNvSpPr txBox="1"/>
            <p:nvPr/>
          </p:nvSpPr>
          <p:spPr>
            <a:xfrm>
              <a:off x="5647814" y="30660920"/>
              <a:ext cx="540314" cy="559540"/>
            </a:xfrm>
            <a:prstGeom prst="rect">
              <a:avLst/>
            </a:prstGeom>
            <a:noFill/>
          </p:spPr>
          <p:txBody>
            <a:bodyPr wrap="none" rtlCol="0">
              <a:spAutoFit/>
            </a:bodyPr>
            <a:lstStyle/>
            <a:p>
              <a:r>
                <a:rPr lang="en-US" sz="2400" dirty="0"/>
                <a:t>D</a:t>
              </a:r>
              <a:r>
                <a:rPr lang="en-US" sz="2400" baseline="-25000" dirty="0"/>
                <a:t>1</a:t>
              </a:r>
            </a:p>
          </p:txBody>
        </p:sp>
        <p:grpSp>
          <p:nvGrpSpPr>
            <p:cNvPr id="68" name="Group 67"/>
            <p:cNvGrpSpPr/>
            <p:nvPr/>
          </p:nvGrpSpPr>
          <p:grpSpPr>
            <a:xfrm>
              <a:off x="5231789" y="27968198"/>
              <a:ext cx="1082277" cy="1128685"/>
              <a:chOff x="5415983" y="1853970"/>
              <a:chExt cx="1208937" cy="1208937"/>
            </a:xfrm>
            <a:solidFill>
              <a:schemeClr val="accent4">
                <a:lumMod val="60000"/>
                <a:lumOff val="40000"/>
              </a:schemeClr>
            </a:solidFill>
          </p:grpSpPr>
          <p:sp>
            <p:nvSpPr>
              <p:cNvPr id="81" name="Oval 80"/>
              <p:cNvSpPr/>
              <p:nvPr/>
            </p:nvSpPr>
            <p:spPr>
              <a:xfrm>
                <a:off x="5415983" y="185397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2" name="TextBox 81"/>
              <p:cNvSpPr txBox="1"/>
              <p:nvPr/>
            </p:nvSpPr>
            <p:spPr>
              <a:xfrm>
                <a:off x="5827494" y="2378512"/>
                <a:ext cx="508890" cy="494490"/>
              </a:xfrm>
              <a:prstGeom prst="rect">
                <a:avLst/>
              </a:prstGeom>
              <a:noFill/>
              <a:ln w="12700" cmpd="sng">
                <a:noFill/>
              </a:ln>
            </p:spPr>
            <p:txBody>
              <a:bodyPr wrap="none" rtlCol="0">
                <a:spAutoFit/>
              </a:bodyPr>
              <a:lstStyle/>
              <a:p>
                <a:r>
                  <a:rPr lang="en-US" sz="2400" dirty="0" smtClean="0"/>
                  <a:t>R</a:t>
                </a:r>
                <a:r>
                  <a:rPr lang="en-US" sz="2400" baseline="-25000" dirty="0"/>
                  <a:t>5</a:t>
                </a:r>
              </a:p>
            </p:txBody>
          </p:sp>
        </p:grpSp>
        <p:sp>
          <p:nvSpPr>
            <p:cNvPr id="70" name="Oval 69"/>
            <p:cNvSpPr/>
            <p:nvPr/>
          </p:nvSpPr>
          <p:spPr>
            <a:xfrm>
              <a:off x="6256426" y="29640433"/>
              <a:ext cx="1459130" cy="1521697"/>
            </a:xfrm>
            <a:prstGeom prst="ellipse">
              <a:avLst/>
            </a:prstGeom>
            <a:solidFill>
              <a:schemeClr val="accent4">
                <a:lumMod val="60000"/>
                <a:lumOff val="40000"/>
                <a:alpha val="69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9" name="Group 68"/>
            <p:cNvGrpSpPr/>
            <p:nvPr/>
          </p:nvGrpSpPr>
          <p:grpSpPr>
            <a:xfrm>
              <a:off x="7001896" y="29941197"/>
              <a:ext cx="677739" cy="737253"/>
              <a:chOff x="2134984" y="3337153"/>
              <a:chExt cx="660921" cy="689398"/>
            </a:xfrm>
            <a:solidFill>
              <a:schemeClr val="tx2">
                <a:lumMod val="60000"/>
                <a:lumOff val="40000"/>
              </a:schemeClr>
            </a:solidFill>
          </p:grpSpPr>
          <p:sp>
            <p:nvSpPr>
              <p:cNvPr id="79" name="Oval 78"/>
              <p:cNvSpPr/>
              <p:nvPr/>
            </p:nvSpPr>
            <p:spPr>
              <a:xfrm>
                <a:off x="2134984" y="3337153"/>
                <a:ext cx="660921" cy="689398"/>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0" name="TextBox 79"/>
              <p:cNvSpPr txBox="1"/>
              <p:nvPr/>
            </p:nvSpPr>
            <p:spPr>
              <a:xfrm>
                <a:off x="2237852" y="3584396"/>
                <a:ext cx="488099" cy="431698"/>
              </a:xfrm>
              <a:prstGeom prst="rect">
                <a:avLst/>
              </a:prstGeom>
              <a:noFill/>
              <a:ln w="12700" cmpd="sng">
                <a:noFill/>
              </a:ln>
            </p:spPr>
            <p:txBody>
              <a:bodyPr wrap="square" rtlCol="0">
                <a:spAutoFit/>
              </a:bodyPr>
              <a:lstStyle/>
              <a:p>
                <a:r>
                  <a:rPr lang="en-US" sz="2400" dirty="0"/>
                  <a:t>R</a:t>
                </a:r>
                <a:r>
                  <a:rPr lang="en-US" sz="2400" baseline="-25000" dirty="0"/>
                  <a:t>6</a:t>
                </a:r>
              </a:p>
            </p:txBody>
          </p:sp>
        </p:grpSp>
        <p:sp>
          <p:nvSpPr>
            <p:cNvPr id="71" name="TextBox 70"/>
            <p:cNvSpPr txBox="1"/>
            <p:nvPr/>
          </p:nvSpPr>
          <p:spPr>
            <a:xfrm>
              <a:off x="6465501" y="30339642"/>
              <a:ext cx="662764" cy="429127"/>
            </a:xfrm>
            <a:prstGeom prst="rect">
              <a:avLst/>
            </a:prstGeom>
            <a:noFill/>
            <a:ln w="12700" cmpd="sng">
              <a:noFill/>
            </a:ln>
          </p:spPr>
          <p:txBody>
            <a:bodyPr wrap="square" rtlCol="0">
              <a:spAutoFit/>
            </a:bodyPr>
            <a:lstStyle/>
            <a:p>
              <a:r>
                <a:rPr lang="en-US" sz="2400" dirty="0" smtClean="0"/>
                <a:t>R</a:t>
              </a:r>
              <a:r>
                <a:rPr lang="en-US" sz="2400" baseline="-25000" dirty="0"/>
                <a:t>1</a:t>
              </a:r>
              <a:endParaRPr lang="en-US" sz="2800" baseline="-25000" dirty="0"/>
            </a:p>
          </p:txBody>
        </p:sp>
        <p:sp>
          <p:nvSpPr>
            <p:cNvPr id="72" name="TextBox 71"/>
            <p:cNvSpPr txBox="1"/>
            <p:nvPr/>
          </p:nvSpPr>
          <p:spPr>
            <a:xfrm>
              <a:off x="7787700" y="31731293"/>
              <a:ext cx="1268173" cy="415718"/>
            </a:xfrm>
            <a:prstGeom prst="rect">
              <a:avLst/>
            </a:prstGeom>
            <a:noFill/>
          </p:spPr>
          <p:txBody>
            <a:bodyPr wrap="square" rtlCol="0">
              <a:spAutoFit/>
            </a:bodyPr>
            <a:lstStyle/>
            <a:p>
              <a:pPr algn="ctr"/>
              <a:r>
                <a:rPr lang="en-US" sz="2800" smtClean="0"/>
                <a:t>Discovery</a:t>
              </a:r>
              <a:endParaRPr lang="en-US" sz="2800" baseline="-25000" dirty="0"/>
            </a:p>
          </p:txBody>
        </p:sp>
        <p:sp>
          <p:nvSpPr>
            <p:cNvPr id="73" name="Oval 72"/>
            <p:cNvSpPr/>
            <p:nvPr/>
          </p:nvSpPr>
          <p:spPr>
            <a:xfrm>
              <a:off x="7733031" y="28694510"/>
              <a:ext cx="1239699" cy="12928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4" name="TextBox 73"/>
            <p:cNvSpPr txBox="1"/>
            <p:nvPr/>
          </p:nvSpPr>
          <p:spPr>
            <a:xfrm>
              <a:off x="8130939" y="29445010"/>
              <a:ext cx="421620" cy="429127"/>
            </a:xfrm>
            <a:prstGeom prst="rect">
              <a:avLst/>
            </a:prstGeom>
            <a:noFill/>
            <a:ln w="12700" cmpd="sng">
              <a:noFill/>
            </a:ln>
          </p:spPr>
          <p:txBody>
            <a:bodyPr wrap="non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2</a:t>
              </a:r>
            </a:p>
          </p:txBody>
        </p:sp>
        <p:sp>
          <p:nvSpPr>
            <p:cNvPr id="75" name="Rectangle 74"/>
            <p:cNvSpPr/>
            <p:nvPr/>
          </p:nvSpPr>
          <p:spPr>
            <a:xfrm>
              <a:off x="7727105" y="27118267"/>
              <a:ext cx="1505110" cy="4621158"/>
            </a:xfrm>
            <a:prstGeom prst="rect">
              <a:avLst/>
            </a:prstGeom>
            <a:noFill/>
            <a:ln w="28575" cmpd="sng">
              <a:solidFill>
                <a:srgbClr val="00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76" name="Group 75"/>
            <p:cNvGrpSpPr/>
            <p:nvPr/>
          </p:nvGrpSpPr>
          <p:grpSpPr>
            <a:xfrm>
              <a:off x="7787700" y="28039994"/>
              <a:ext cx="1402667" cy="1462813"/>
              <a:chOff x="5528339" y="1991920"/>
              <a:chExt cx="1208937" cy="1208937"/>
            </a:xfrm>
            <a:solidFill>
              <a:schemeClr val="accent3">
                <a:lumMod val="60000"/>
                <a:lumOff val="40000"/>
                <a:alpha val="25000"/>
              </a:schemeClr>
            </a:solidFill>
          </p:grpSpPr>
          <p:sp>
            <p:nvSpPr>
              <p:cNvPr id="77" name="Oval 76"/>
              <p:cNvSpPr/>
              <p:nvPr/>
            </p:nvSpPr>
            <p:spPr>
              <a:xfrm>
                <a:off x="5528339" y="199192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8" name="TextBox 77"/>
              <p:cNvSpPr txBox="1"/>
              <p:nvPr/>
            </p:nvSpPr>
            <p:spPr>
              <a:xfrm>
                <a:off x="5791104" y="2125549"/>
                <a:ext cx="369878" cy="354651"/>
              </a:xfrm>
              <a:prstGeom prst="rect">
                <a:avLst/>
              </a:prstGeom>
              <a:noFill/>
              <a:ln w="12700" cmpd="sng">
                <a:noFill/>
              </a:ln>
            </p:spPr>
            <p:txBody>
              <a:bodyPr wrap="none" rtlCol="0">
                <a:spAutoFit/>
              </a:bodyPr>
              <a:lstStyle/>
              <a:p>
                <a:r>
                  <a:rPr lang="en-US" sz="2400" dirty="0" smtClean="0"/>
                  <a:t>R</a:t>
                </a:r>
                <a:r>
                  <a:rPr lang="en-US" sz="2400" baseline="-25000" dirty="0"/>
                  <a:t>8</a:t>
                </a:r>
              </a:p>
            </p:txBody>
          </p:sp>
        </p:grpSp>
      </p:grpSp>
      <p:sp>
        <p:nvSpPr>
          <p:cNvPr id="85" name="TextBox 84"/>
          <p:cNvSpPr txBox="1"/>
          <p:nvPr/>
        </p:nvSpPr>
        <p:spPr>
          <a:xfrm>
            <a:off x="1689731" y="11142665"/>
            <a:ext cx="4139850" cy="1200329"/>
          </a:xfrm>
          <a:prstGeom prst="rect">
            <a:avLst/>
          </a:prstGeom>
          <a:noFill/>
        </p:spPr>
        <p:txBody>
          <a:bodyPr wrap="square" rtlCol="0">
            <a:spAutoFit/>
          </a:bodyPr>
          <a:lstStyle/>
          <a:p>
            <a:r>
              <a:rPr lang="en-US" sz="2400" dirty="0" smtClean="0"/>
              <a:t>LTER uses the </a:t>
            </a:r>
            <a:r>
              <a:rPr lang="en-US" sz="2400" smtClean="0"/>
              <a:t>EML </a:t>
            </a:r>
            <a:r>
              <a:rPr lang="en-US" sz="2400" smtClean="0"/>
              <a:t>dialect (</a:t>
            </a:r>
            <a:r>
              <a:rPr lang="en-US" sz="2400" dirty="0" smtClean="0"/>
              <a:t>D</a:t>
            </a:r>
            <a:r>
              <a:rPr lang="en-US" sz="2400" baseline="-25000" dirty="0" smtClean="0"/>
              <a:t>1</a:t>
            </a:r>
            <a:r>
              <a:rPr lang="en-US" sz="2400" dirty="0" smtClean="0"/>
              <a:t>) and created a recommendation with </a:t>
            </a:r>
            <a:r>
              <a:rPr lang="en-US" sz="2400" dirty="0"/>
              <a:t>5</a:t>
            </a:r>
            <a:r>
              <a:rPr lang="en-US" sz="2400" dirty="0" smtClean="0"/>
              <a:t> levels (R</a:t>
            </a:r>
            <a:r>
              <a:rPr lang="en-US" sz="2400" baseline="-25000" dirty="0" smtClean="0"/>
              <a:t>1</a:t>
            </a:r>
            <a:r>
              <a:rPr lang="en-US" sz="2400" dirty="0" smtClean="0"/>
              <a:t>, R</a:t>
            </a:r>
            <a:r>
              <a:rPr lang="en-US" sz="2400" baseline="-25000" dirty="0" smtClean="0"/>
              <a:t>2</a:t>
            </a:r>
            <a:r>
              <a:rPr lang="en-US" sz="2400" dirty="0" smtClean="0"/>
              <a:t>, R</a:t>
            </a:r>
            <a:r>
              <a:rPr lang="en-US" sz="2400" baseline="-25000" dirty="0" smtClean="0"/>
              <a:t>3,</a:t>
            </a:r>
            <a:r>
              <a:rPr lang="en-US" sz="2400" dirty="0"/>
              <a:t> </a:t>
            </a:r>
            <a:r>
              <a:rPr lang="en-US" sz="2400" dirty="0" smtClean="0"/>
              <a:t>R</a:t>
            </a:r>
            <a:r>
              <a:rPr lang="en-US" sz="2400" baseline="-25000" dirty="0" smtClean="0"/>
              <a:t>4</a:t>
            </a:r>
            <a:r>
              <a:rPr lang="en-US" sz="2400" dirty="0" smtClean="0"/>
              <a:t>, R</a:t>
            </a:r>
            <a:r>
              <a:rPr lang="en-US" sz="2400" baseline="-25000" dirty="0" smtClean="0"/>
              <a:t>5</a:t>
            </a:r>
            <a:r>
              <a:rPr lang="en-US" sz="2400" dirty="0" smtClean="0"/>
              <a:t>)</a:t>
            </a:r>
            <a:endParaRPr lang="en-US" sz="2400" dirty="0"/>
          </a:p>
        </p:txBody>
      </p:sp>
      <p:sp>
        <p:nvSpPr>
          <p:cNvPr id="86" name="TextBox 85"/>
          <p:cNvSpPr txBox="1"/>
          <p:nvPr/>
        </p:nvSpPr>
        <p:spPr>
          <a:xfrm>
            <a:off x="14079475" y="11142665"/>
            <a:ext cx="2714084" cy="1938992"/>
          </a:xfrm>
          <a:prstGeom prst="rect">
            <a:avLst/>
          </a:prstGeom>
          <a:noFill/>
        </p:spPr>
        <p:txBody>
          <a:bodyPr wrap="square" rtlCol="0">
            <a:spAutoFit/>
          </a:bodyPr>
          <a:lstStyle/>
          <a:p>
            <a:r>
              <a:rPr lang="en-US" sz="2400" dirty="0" smtClean="0"/>
              <a:t>A second community creates a dialect (D</a:t>
            </a:r>
            <a:r>
              <a:rPr lang="en-US" sz="2400" baseline="-25000" dirty="0" smtClean="0"/>
              <a:t>2</a:t>
            </a:r>
            <a:r>
              <a:rPr lang="en-US" sz="2400" dirty="0" smtClean="0"/>
              <a:t>) with recommendations at 2 levels (R</a:t>
            </a:r>
            <a:r>
              <a:rPr lang="en-US" sz="2400" baseline="-25000" dirty="0"/>
              <a:t>7</a:t>
            </a:r>
            <a:r>
              <a:rPr lang="en-US" sz="2400" dirty="0" smtClean="0"/>
              <a:t>, R</a:t>
            </a:r>
            <a:r>
              <a:rPr lang="en-US" sz="2400" baseline="-25000" dirty="0"/>
              <a:t>8</a:t>
            </a:r>
            <a:r>
              <a:rPr lang="en-US" sz="2400" dirty="0" smtClean="0"/>
              <a:t>). </a:t>
            </a:r>
            <a:endParaRPr lang="en-US" sz="2400" dirty="0"/>
          </a:p>
        </p:txBody>
      </p:sp>
      <p:sp>
        <p:nvSpPr>
          <p:cNvPr id="87" name="TextBox 86"/>
          <p:cNvSpPr txBox="1"/>
          <p:nvPr/>
        </p:nvSpPr>
        <p:spPr>
          <a:xfrm>
            <a:off x="1689731" y="14432317"/>
            <a:ext cx="3748552" cy="2677656"/>
          </a:xfrm>
          <a:prstGeom prst="rect">
            <a:avLst/>
          </a:prstGeom>
          <a:noFill/>
        </p:spPr>
        <p:txBody>
          <a:bodyPr wrap="square" rtlCol="0">
            <a:spAutoFit/>
          </a:bodyPr>
          <a:lstStyle>
            <a:defPPr>
              <a:defRPr lang="en-US"/>
            </a:defPPr>
            <a:lvl1pPr>
              <a:defRPr sz="2400"/>
            </a:lvl1pPr>
          </a:lstStyle>
          <a:p>
            <a:r>
              <a:rPr lang="en-US" dirty="0" smtClean="0"/>
              <a:t>Four concepts from the Identification level (R</a:t>
            </a:r>
            <a:r>
              <a:rPr lang="en-US" baseline="-25000" dirty="0" smtClean="0"/>
              <a:t>1</a:t>
            </a:r>
            <a:r>
              <a:rPr lang="en-US" dirty="0" smtClean="0"/>
              <a:t>) are EML schema required concepts: Resource Title, Resource Identifier, Author / Originator, and Resource Contact.(R</a:t>
            </a:r>
            <a:r>
              <a:rPr lang="en-US" baseline="-25000" dirty="0" smtClean="0"/>
              <a:t>6</a:t>
            </a:r>
            <a:r>
              <a:rPr lang="en-US" dirty="0" smtClean="0"/>
              <a:t>)</a:t>
            </a:r>
            <a:endParaRPr lang="en-US" dirty="0"/>
          </a:p>
        </p:txBody>
      </p:sp>
      <p:sp>
        <p:nvSpPr>
          <p:cNvPr id="88" name="TextBox 87"/>
          <p:cNvSpPr txBox="1"/>
          <p:nvPr/>
        </p:nvSpPr>
        <p:spPr>
          <a:xfrm>
            <a:off x="14235228" y="14506401"/>
            <a:ext cx="2458163" cy="2308324"/>
          </a:xfrm>
          <a:prstGeom prst="rect">
            <a:avLst/>
          </a:prstGeom>
          <a:noFill/>
        </p:spPr>
        <p:txBody>
          <a:bodyPr wrap="square" rtlCol="0">
            <a:spAutoFit/>
          </a:bodyPr>
          <a:lstStyle/>
          <a:p>
            <a:r>
              <a:rPr lang="en-US" sz="2400" dirty="0" smtClean="0"/>
              <a:t>Common documentation needs exist, particularly for the discovery use case.</a:t>
            </a:r>
            <a:endParaRPr lang="en-US" sz="2400" dirty="0"/>
          </a:p>
        </p:txBody>
      </p:sp>
      <p:cxnSp>
        <p:nvCxnSpPr>
          <p:cNvPr id="89" name="Elbow Connector 88"/>
          <p:cNvCxnSpPr>
            <a:stCxn id="85" idx="2"/>
            <a:endCxn id="63" idx="2"/>
          </p:cNvCxnSpPr>
          <p:nvPr/>
        </p:nvCxnSpPr>
        <p:spPr>
          <a:xfrm rot="16200000" flipH="1">
            <a:off x="3816440" y="12286210"/>
            <a:ext cx="1546274" cy="1659842"/>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0" name="Elbow Connector 89"/>
          <p:cNvCxnSpPr>
            <a:endCxn id="79" idx="3"/>
          </p:cNvCxnSpPr>
          <p:nvPr/>
        </p:nvCxnSpPr>
        <p:spPr>
          <a:xfrm flipV="1">
            <a:off x="3433881" y="15393870"/>
            <a:ext cx="5075161" cy="1721180"/>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1" name="Elbow Connector 90"/>
          <p:cNvCxnSpPr>
            <a:endCxn id="83" idx="0"/>
          </p:cNvCxnSpPr>
          <p:nvPr/>
        </p:nvCxnSpPr>
        <p:spPr>
          <a:xfrm rot="10800000" flipV="1">
            <a:off x="12952188" y="11669182"/>
            <a:ext cx="843396" cy="744561"/>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2" name="Elbow Connector 91"/>
          <p:cNvCxnSpPr>
            <a:stCxn id="88" idx="2"/>
            <a:endCxn id="72" idx="3"/>
          </p:cNvCxnSpPr>
          <p:nvPr/>
        </p:nvCxnSpPr>
        <p:spPr>
          <a:xfrm rot="5400000">
            <a:off x="13164112" y="14816267"/>
            <a:ext cx="301740" cy="4298657"/>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17318735" y="11650513"/>
            <a:ext cx="16742595" cy="769441"/>
          </a:xfrm>
          <a:prstGeom prst="rect">
            <a:avLst/>
          </a:prstGeom>
          <a:noFill/>
        </p:spPr>
        <p:txBody>
          <a:bodyPr wrap="square" rtlCol="0">
            <a:spAutoFit/>
          </a:bodyPr>
          <a:lstStyle/>
          <a:p>
            <a:r>
              <a:rPr lang="en-US" sz="4400" dirty="0"/>
              <a:t>Does </a:t>
            </a:r>
            <a:r>
              <a:rPr lang="en-US" sz="4400" dirty="0" smtClean="0"/>
              <a:t>the </a:t>
            </a:r>
            <a:r>
              <a:rPr lang="en-US" sz="4400" dirty="0"/>
              <a:t>collection become more complete with time</a:t>
            </a:r>
            <a:r>
              <a:rPr lang="en-US" sz="4400" dirty="0" smtClean="0"/>
              <a:t>?</a:t>
            </a:r>
            <a:endParaRPr lang="en-US" sz="4400" dirty="0"/>
          </a:p>
        </p:txBody>
      </p:sp>
      <p:sp>
        <p:nvSpPr>
          <p:cNvPr id="93" name="TextBox 92"/>
          <p:cNvSpPr txBox="1"/>
          <p:nvPr/>
        </p:nvSpPr>
        <p:spPr>
          <a:xfrm>
            <a:off x="34421659" y="3460325"/>
            <a:ext cx="15355033" cy="769441"/>
          </a:xfrm>
          <a:prstGeom prst="rect">
            <a:avLst/>
          </a:prstGeom>
          <a:noFill/>
        </p:spPr>
        <p:txBody>
          <a:bodyPr wrap="square" rtlCol="0">
            <a:spAutoFit/>
          </a:bodyPr>
          <a:lstStyle/>
          <a:p>
            <a:r>
              <a:rPr lang="en-US" sz="4400" dirty="0" smtClean="0"/>
              <a:t>Are there </a:t>
            </a:r>
            <a:r>
              <a:rPr lang="en-US" sz="4400" dirty="0" smtClean="0"/>
              <a:t>recommendation concepts the </a:t>
            </a:r>
            <a:r>
              <a:rPr lang="en-US" sz="4400" dirty="0" smtClean="0"/>
              <a:t>community values </a:t>
            </a:r>
            <a:r>
              <a:rPr lang="en-US" sz="4400" dirty="0" smtClean="0"/>
              <a:t>more?</a:t>
            </a:r>
            <a:endParaRPr lang="en-US" sz="4400" dirty="0"/>
          </a:p>
        </p:txBody>
      </p:sp>
      <p:sp>
        <p:nvSpPr>
          <p:cNvPr id="94" name="Oval 93"/>
          <p:cNvSpPr/>
          <p:nvPr/>
        </p:nvSpPr>
        <p:spPr>
          <a:xfrm>
            <a:off x="7388131" y="11378660"/>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5" name="Oval 94"/>
          <p:cNvSpPr/>
          <p:nvPr/>
        </p:nvSpPr>
        <p:spPr>
          <a:xfrm>
            <a:off x="5591221" y="14113106"/>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6" name="TextBox 95"/>
          <p:cNvSpPr txBox="1"/>
          <p:nvPr/>
        </p:nvSpPr>
        <p:spPr>
          <a:xfrm>
            <a:off x="7906895" y="11738541"/>
            <a:ext cx="608295"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4</a:t>
            </a:r>
          </a:p>
        </p:txBody>
      </p:sp>
      <p:sp>
        <p:nvSpPr>
          <p:cNvPr id="97" name="TextBox 96"/>
          <p:cNvSpPr txBox="1"/>
          <p:nvPr/>
        </p:nvSpPr>
        <p:spPr>
          <a:xfrm flipH="1">
            <a:off x="5981577" y="14586984"/>
            <a:ext cx="698167"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3</a:t>
            </a:r>
          </a:p>
        </p:txBody>
      </p:sp>
      <p:grpSp>
        <p:nvGrpSpPr>
          <p:cNvPr id="13" name="Group 12"/>
          <p:cNvGrpSpPr/>
          <p:nvPr/>
        </p:nvGrpSpPr>
        <p:grpSpPr>
          <a:xfrm>
            <a:off x="46089861" y="566562"/>
            <a:ext cx="4298641" cy="2788465"/>
            <a:chOff x="46370131" y="1283366"/>
            <a:chExt cx="4298641" cy="2788465"/>
          </a:xfrm>
        </p:grpSpPr>
        <p:pic>
          <p:nvPicPr>
            <p:cNvPr id="7" name="Picture 6" descr="logo_bluegreen_txt_mac.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923602" y="1283366"/>
              <a:ext cx="3191698" cy="1822512"/>
            </a:xfrm>
            <a:prstGeom prst="rect">
              <a:avLst/>
            </a:prstGeom>
          </p:spPr>
        </p:pic>
        <p:sp>
          <p:nvSpPr>
            <p:cNvPr id="2" name="TextBox 1"/>
            <p:cNvSpPr txBox="1"/>
            <p:nvPr/>
          </p:nvSpPr>
          <p:spPr>
            <a:xfrm>
              <a:off x="46370131" y="2871502"/>
              <a:ext cx="4298641" cy="1200329"/>
            </a:xfrm>
            <a:prstGeom prst="rect">
              <a:avLst/>
            </a:prstGeom>
            <a:noFill/>
          </p:spPr>
          <p:txBody>
            <a:bodyPr wrap="none" rtlCol="0">
              <a:spAutoFit/>
            </a:bodyPr>
            <a:lstStyle/>
            <a:p>
              <a:r>
                <a:rPr lang="mr-IN" sz="7200" dirty="0" smtClean="0"/>
                <a:t>IN23C-1785</a:t>
              </a:r>
              <a:endParaRPr lang="en-US" sz="7200" dirty="0"/>
            </a:p>
          </p:txBody>
        </p:sp>
      </p:grpSp>
      <p:sp>
        <p:nvSpPr>
          <p:cNvPr id="100" name="TextBox 99"/>
          <p:cNvSpPr txBox="1"/>
          <p:nvPr/>
        </p:nvSpPr>
        <p:spPr>
          <a:xfrm>
            <a:off x="34421659" y="17449044"/>
            <a:ext cx="15377032" cy="769441"/>
          </a:xfrm>
          <a:prstGeom prst="rect">
            <a:avLst/>
          </a:prstGeom>
          <a:noFill/>
        </p:spPr>
        <p:txBody>
          <a:bodyPr wrap="square" rtlCol="0">
            <a:spAutoFit/>
          </a:bodyPr>
          <a:lstStyle/>
          <a:p>
            <a:r>
              <a:rPr lang="en-US" sz="4400" dirty="0" smtClean="0"/>
              <a:t>Do more heterogeneous collections have less complete </a:t>
            </a:r>
            <a:r>
              <a:rPr lang="en-US" sz="4400" dirty="0" smtClean="0"/>
              <a:t>metadata?</a:t>
            </a:r>
            <a:endParaRPr lang="en-US" sz="4400" dirty="0"/>
          </a:p>
        </p:txBody>
      </p:sp>
      <p:sp>
        <p:nvSpPr>
          <p:cNvPr id="22" name="Rectangle 21"/>
          <p:cNvSpPr/>
          <p:nvPr/>
        </p:nvSpPr>
        <p:spPr>
          <a:xfrm>
            <a:off x="49568100" y="15414171"/>
            <a:ext cx="383077" cy="5111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17416</TotalTime>
  <Words>568</Words>
  <Application>Microsoft Macintosh PowerPoint</Application>
  <PresentationFormat>Custom</PresentationFormat>
  <Paragraphs>72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395</cp:revision>
  <cp:lastPrinted>2016-12-06T20:18:15Z</cp:lastPrinted>
  <dcterms:created xsi:type="dcterms:W3CDTF">2015-11-23T22:19:17Z</dcterms:created>
  <dcterms:modified xsi:type="dcterms:W3CDTF">2016-12-06T20:38:07Z</dcterms:modified>
</cp:coreProperties>
</file>

<file path=docProps/thumbnail.jpeg>
</file>